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3"/>
  </p:notesMasterIdLst>
  <p:sldIdLst>
    <p:sldId id="256" r:id="rId2"/>
    <p:sldId id="259" r:id="rId3"/>
    <p:sldId id="260" r:id="rId4"/>
    <p:sldId id="261" r:id="rId5"/>
    <p:sldId id="262" r:id="rId6"/>
    <p:sldId id="263" r:id="rId7"/>
    <p:sldId id="264" r:id="rId8"/>
    <p:sldId id="277" r:id="rId9"/>
    <p:sldId id="278" r:id="rId10"/>
    <p:sldId id="279" r:id="rId11"/>
    <p:sldId id="265" r:id="rId12"/>
    <p:sldId id="266" r:id="rId13"/>
    <p:sldId id="280" r:id="rId14"/>
    <p:sldId id="267" r:id="rId15"/>
    <p:sldId id="281" r:id="rId16"/>
    <p:sldId id="282" r:id="rId17"/>
    <p:sldId id="273" r:id="rId18"/>
    <p:sldId id="272" r:id="rId19"/>
    <p:sldId id="274" r:id="rId20"/>
    <p:sldId id="275" r:id="rId21"/>
    <p:sldId id="276" r:id="rId22"/>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6" roundtripDataSignature="AMtx7mhan1JJHXmjeDfBwkftk1Cd9CWZV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445"/>
    <p:restoredTop sz="94715"/>
  </p:normalViewPr>
  <p:slideViewPr>
    <p:cSldViewPr snapToGrid="0" snapToObjects="1">
      <p:cViewPr varScale="1">
        <p:scale>
          <a:sx n="81" d="100"/>
          <a:sy n="81" d="100"/>
        </p:scale>
        <p:origin x="48"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customschemas.google.com/relationships/presentationmetadata" Target="meta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 name="Google Shape;9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4" name="Google Shape;18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4" name="Google Shape;18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389678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2" name="Google Shape;192;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92" name="Google Shape;192;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626171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4" name="Google Shape;18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89924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2" name="Google Shape;262;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4" name="Google Shape;254;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0" name="Google Shape;270;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8" name="Google Shape;278;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6" name="Google Shape;286;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19" name="Google Shape;11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 name="Google Shape;124;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information provided is for educational purposes and is not intended as medical advice, or a substitute for the medical advice of a physician or other qualified health care professional. This is for  science and educational purposes only and cannot be used in any aspect for sales or marketing.  You should not use this information for diagnosing a health or fitness problem or disease.  You should always consult with a doctor or other health care professional for medical advice or information about diagnosis and treatment. This is Confidential. Do not distribute—for scientific educational purposes only.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7" name="Google Shape;137;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8" name="Google Shape;14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 name="Google Shape;16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 name="Google Shape;16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571887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 name="Google Shape;17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74" name="Google Shape;17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11</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ím és tartalom" type="obj">
  <p:cSld name="OBJECT">
    <p:spTree>
      <p:nvGrpSpPr>
        <p:cNvPr id="1" name="Shape 15"/>
        <p:cNvGrpSpPr/>
        <p:nvPr/>
      </p:nvGrpSpPr>
      <p:grpSpPr>
        <a:xfrm>
          <a:off x="0" y="0"/>
          <a:ext cx="0" cy="0"/>
          <a:chOff x="0" y="0"/>
          <a:chExt cx="0" cy="0"/>
        </a:xfrm>
      </p:grpSpPr>
      <p:sp>
        <p:nvSpPr>
          <p:cNvPr id="16" name="Google Shape;16;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ím és függőleges szöveg" type="vertTx">
  <p:cSld name="VERTICAL_TEXT">
    <p:spTree>
      <p:nvGrpSpPr>
        <p:cNvPr id="1" name="Shape 76"/>
        <p:cNvGrpSpPr/>
        <p:nvPr/>
      </p:nvGrpSpPr>
      <p:grpSpPr>
        <a:xfrm>
          <a:off x="0" y="0"/>
          <a:ext cx="0" cy="0"/>
          <a:chOff x="0" y="0"/>
          <a:chExt cx="0" cy="0"/>
        </a:xfrm>
      </p:grpSpPr>
      <p:sp>
        <p:nvSpPr>
          <p:cNvPr id="77" name="Google Shape;77;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 name="Google Shape;78;p3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Függőleges cím és szöveg" type="vertTitleAndTx">
  <p:cSld name="VERTICAL_TITLE_AND_VERTICAL_TEXT">
    <p:spTree>
      <p:nvGrpSpPr>
        <p:cNvPr id="1" name="Shape 82"/>
        <p:cNvGrpSpPr/>
        <p:nvPr/>
      </p:nvGrpSpPr>
      <p:grpSpPr>
        <a:xfrm>
          <a:off x="0" y="0"/>
          <a:ext cx="0" cy="0"/>
          <a:chOff x="0" y="0"/>
          <a:chExt cx="0" cy="0"/>
        </a:xfrm>
      </p:grpSpPr>
      <p:sp>
        <p:nvSpPr>
          <p:cNvPr id="83" name="Google Shape;83;p3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 name="Google Shape;84;p3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5" name="Google Shape;85;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 tartalomrész" type="twoObj">
  <p:cSld name="TWO_OBJECTS">
    <p:spTree>
      <p:nvGrpSpPr>
        <p:cNvPr id="1" name="Shape 25"/>
        <p:cNvGrpSpPr/>
        <p:nvPr/>
      </p:nvGrpSpPr>
      <p:grpSpPr>
        <a:xfrm>
          <a:off x="0" y="0"/>
          <a:ext cx="0" cy="0"/>
          <a:chOff x="0" y="0"/>
          <a:chExt cx="0" cy="0"/>
        </a:xfrm>
      </p:grpSpPr>
      <p:sp>
        <p:nvSpPr>
          <p:cNvPr id="26" name="Google Shape;26;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2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2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Kép képaláírással" type="picTx">
  <p:cSld name="PICTURE_WITH_CAPTION_TEXT">
    <p:spTree>
      <p:nvGrpSpPr>
        <p:cNvPr id="1" name="Shape 32"/>
        <p:cNvGrpSpPr/>
        <p:nvPr/>
      </p:nvGrpSpPr>
      <p:grpSpPr>
        <a:xfrm>
          <a:off x="0" y="0"/>
          <a:ext cx="0" cy="0"/>
          <a:chOff x="0" y="0"/>
          <a:chExt cx="0" cy="0"/>
        </a:xfrm>
      </p:grpSpPr>
      <p:sp>
        <p:nvSpPr>
          <p:cNvPr id="33" name="Google Shape;33;p2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26"/>
          <p:cNvSpPr>
            <a:spLocks noGrp="1"/>
          </p:cNvSpPr>
          <p:nvPr>
            <p:ph type="pic" idx="2"/>
          </p:nvPr>
        </p:nvSpPr>
        <p:spPr>
          <a:xfrm>
            <a:off x="5183188" y="987425"/>
            <a:ext cx="6172200" cy="4873625"/>
          </a:xfrm>
          <a:prstGeom prst="rect">
            <a:avLst/>
          </a:prstGeom>
          <a:noFill/>
          <a:ln>
            <a:noFill/>
          </a:ln>
        </p:spPr>
      </p:sp>
      <p:sp>
        <p:nvSpPr>
          <p:cNvPr id="35" name="Google Shape;35;p2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6" name="Google Shape;36;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ímdia" type="title">
  <p:cSld name="TITLE">
    <p:spTree>
      <p:nvGrpSpPr>
        <p:cNvPr id="1" name="Shape 39"/>
        <p:cNvGrpSpPr/>
        <p:nvPr/>
      </p:nvGrpSpPr>
      <p:grpSpPr>
        <a:xfrm>
          <a:off x="0" y="0"/>
          <a:ext cx="0" cy="0"/>
          <a:chOff x="0" y="0"/>
          <a:chExt cx="0" cy="0"/>
        </a:xfrm>
      </p:grpSpPr>
      <p:sp>
        <p:nvSpPr>
          <p:cNvPr id="40" name="Google Shape;40;p2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2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2" name="Google Shape;42;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zakaszfejléc" type="secHead">
  <p:cSld name="SECTION_HEADER">
    <p:spTree>
      <p:nvGrpSpPr>
        <p:cNvPr id="1" name="Shape 45"/>
        <p:cNvGrpSpPr/>
        <p:nvPr/>
      </p:nvGrpSpPr>
      <p:grpSpPr>
        <a:xfrm>
          <a:off x="0" y="0"/>
          <a:ext cx="0" cy="0"/>
          <a:chOff x="0" y="0"/>
          <a:chExt cx="0" cy="0"/>
        </a:xfrm>
      </p:grpSpPr>
      <p:sp>
        <p:nvSpPr>
          <p:cNvPr id="46" name="Google Shape;46;p2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2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8" name="Google Shape;48;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Összehasonlítás" type="twoTxTwoObj">
  <p:cSld name="TWO_OBJECTS_WITH_TEXT">
    <p:spTree>
      <p:nvGrpSpPr>
        <p:cNvPr id="1" name="Shape 51"/>
        <p:cNvGrpSpPr/>
        <p:nvPr/>
      </p:nvGrpSpPr>
      <p:grpSpPr>
        <a:xfrm>
          <a:off x="0" y="0"/>
          <a:ext cx="0" cy="0"/>
          <a:chOff x="0" y="0"/>
          <a:chExt cx="0" cy="0"/>
        </a:xfrm>
      </p:grpSpPr>
      <p:sp>
        <p:nvSpPr>
          <p:cNvPr id="52" name="Google Shape;52;p2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2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4" name="Google Shape;54;p2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2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6" name="Google Shape;56;p2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 name="Google Shape;57;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sak cím" type="titleOnly">
  <p:cSld name="TITLE_ONLY">
    <p:spTree>
      <p:nvGrpSpPr>
        <p:cNvPr id="1" name="Shape 60"/>
        <p:cNvGrpSpPr/>
        <p:nvPr/>
      </p:nvGrpSpPr>
      <p:grpSpPr>
        <a:xfrm>
          <a:off x="0" y="0"/>
          <a:ext cx="0" cy="0"/>
          <a:chOff x="0" y="0"/>
          <a:chExt cx="0" cy="0"/>
        </a:xfrm>
      </p:grpSpPr>
      <p:sp>
        <p:nvSpPr>
          <p:cNvPr id="61" name="Google Shape;61;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Üres" type="blank">
  <p:cSld name="BLANK">
    <p:spTree>
      <p:nvGrpSpPr>
        <p:cNvPr id="1" name="Shape 65"/>
        <p:cNvGrpSpPr/>
        <p:nvPr/>
      </p:nvGrpSpPr>
      <p:grpSpPr>
        <a:xfrm>
          <a:off x="0" y="0"/>
          <a:ext cx="0" cy="0"/>
          <a:chOff x="0" y="0"/>
          <a:chExt cx="0" cy="0"/>
        </a:xfrm>
      </p:grpSpPr>
      <p:sp>
        <p:nvSpPr>
          <p:cNvPr id="66" name="Google Shape;66;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rtalomrész képaláírással" type="objTx">
  <p:cSld name="OBJECT_WITH_CAPTION_TEXT">
    <p:spTree>
      <p:nvGrpSpPr>
        <p:cNvPr id="1" name="Shape 69"/>
        <p:cNvGrpSpPr/>
        <p:nvPr/>
      </p:nvGrpSpPr>
      <p:grpSpPr>
        <a:xfrm>
          <a:off x="0" y="0"/>
          <a:ext cx="0" cy="0"/>
          <a:chOff x="0" y="0"/>
          <a:chExt cx="0" cy="0"/>
        </a:xfrm>
      </p:grpSpPr>
      <p:sp>
        <p:nvSpPr>
          <p:cNvPr id="70" name="Google Shape;70;p3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3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72" name="Google Shape;72;p3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3" name="Google Shape;73;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hyperlink" Target="https://www.ncbi.nlm.nih.gov/pmc/articles/PMC8896949/" TargetMode="External"/><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hyperlink" Target="https://onlinelibrary.wiley.com/doi/10.1111/j.1365-2036.2004.01902.x"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hyperlink" Target="https://www.ncbi.nlm.nih.gov/pmc/articles/PMC7795229/"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hyperlink" Target="https://www.niddk.nih.gov/health-information/digestive-diseases/ulcerative-colitis" TargetMode="External"/><Relationship Id="rId7" Type="http://schemas.openxmlformats.org/officeDocument/2006/relationships/hyperlink" Target="https://www.ncbi.nlm.nih.gov/pmc/articles/PMC7795229/" TargetMode="External"/><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hyperlink" Target="https://onlinelibrary.wiley.com/doi/10.1111/j.1365-2036.2004.01902.x" TargetMode="External"/><Relationship Id="rId5" Type="http://schemas.openxmlformats.org/officeDocument/2006/relationships/hyperlink" Target="https://www.ncbi.nlm.nih.gov/pmc/articles/PMC8896949/" TargetMode="External"/><Relationship Id="rId4" Type="http://schemas.openxmlformats.org/officeDocument/2006/relationships/hyperlink" Target="https://medlineplus.gov/ulcerativecolitis.html" TargetMode="External"/><Relationship Id="rId9"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
          <p:cNvSpPr/>
          <p:nvPr/>
        </p:nvSpPr>
        <p:spPr>
          <a:xfrm>
            <a:off x="0" y="8697"/>
            <a:ext cx="12192000" cy="6858000"/>
          </a:xfrm>
          <a:prstGeom prst="rect">
            <a:avLst/>
          </a:prstGeom>
          <a:solidFill>
            <a:srgbClr val="FFFFFF"/>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93" name="Google Shape;93;p1"/>
          <p:cNvSpPr/>
          <p:nvPr/>
        </p:nvSpPr>
        <p:spPr>
          <a:xfrm rot="5400000" flipH="1">
            <a:off x="-1417539" y="1417538"/>
            <a:ext cx="6875819" cy="4040745"/>
          </a:xfrm>
          <a:prstGeom prst="rect">
            <a:avLst/>
          </a:prstGeom>
          <a:gradFill>
            <a:gsLst>
              <a:gs pos="0">
                <a:srgbClr val="000000"/>
              </a:gs>
              <a:gs pos="100000">
                <a:srgbClr val="2F5597"/>
              </a:gs>
            </a:gsLst>
            <a:lin ang="18600000" scaled="0"/>
          </a:gra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94" name="Google Shape;94;p1"/>
          <p:cNvSpPr/>
          <p:nvPr/>
        </p:nvSpPr>
        <p:spPr>
          <a:xfrm rot="-5400000">
            <a:off x="-158496" y="2660472"/>
            <a:ext cx="4355595" cy="4038605"/>
          </a:xfrm>
          <a:prstGeom prst="rect">
            <a:avLst/>
          </a:prstGeom>
          <a:gradFill>
            <a:gsLst>
              <a:gs pos="0">
                <a:srgbClr val="4472C4">
                  <a:alpha val="49803"/>
                </a:srgbClr>
              </a:gs>
              <a:gs pos="100000">
                <a:srgbClr val="203864">
                  <a:alpha val="0"/>
                </a:srgbClr>
              </a:gs>
            </a:gsLst>
            <a:lin ang="11400000" scaled="0"/>
          </a:gra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95" name="Google Shape;95;p1"/>
          <p:cNvSpPr/>
          <p:nvPr/>
        </p:nvSpPr>
        <p:spPr>
          <a:xfrm rot="-5400000" flipH="1">
            <a:off x="-1180883" y="1638085"/>
            <a:ext cx="6857574" cy="3581402"/>
          </a:xfrm>
          <a:prstGeom prst="rect">
            <a:avLst/>
          </a:prstGeom>
          <a:gradFill>
            <a:gsLst>
              <a:gs pos="0">
                <a:srgbClr val="000000">
                  <a:alpha val="58823"/>
                </a:srgbClr>
              </a:gs>
              <a:gs pos="69000">
                <a:srgbClr val="4472C4">
                  <a:alpha val="0"/>
                </a:srgbClr>
              </a:gs>
              <a:gs pos="100000">
                <a:srgbClr val="4472C4">
                  <a:alpha val="0"/>
                </a:srgbClr>
              </a:gs>
            </a:gsLst>
            <a:lin ang="13200000" scaled="0"/>
          </a:gra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96" name="Google Shape;96;p1"/>
          <p:cNvSpPr/>
          <p:nvPr/>
        </p:nvSpPr>
        <p:spPr>
          <a:xfrm rot="6097846">
            <a:off x="-384850" y="1189807"/>
            <a:ext cx="4808303" cy="4088667"/>
          </a:xfrm>
          <a:custGeom>
            <a:avLst/>
            <a:gdLst/>
            <a:ahLst/>
            <a:cxnLst/>
            <a:rect l="l" t="t" r="r" b="b"/>
            <a:pathLst>
              <a:path w="21600" h="21600" extrusionOk="0">
                <a:moveTo>
                  <a:pt x="219" y="15261"/>
                </a:moveTo>
                <a:cubicBezTo>
                  <a:pt x="76" y="14434"/>
                  <a:pt x="0" y="13578"/>
                  <a:pt x="0" y="12701"/>
                </a:cubicBezTo>
                <a:cubicBezTo>
                  <a:pt x="0" y="5686"/>
                  <a:pt x="4835" y="0"/>
                  <a:pt x="10800" y="0"/>
                </a:cubicBezTo>
                <a:cubicBezTo>
                  <a:pt x="16765" y="0"/>
                  <a:pt x="21600" y="5686"/>
                  <a:pt x="21600" y="12701"/>
                </a:cubicBezTo>
                <a:cubicBezTo>
                  <a:pt x="21600" y="14016"/>
                  <a:pt x="21430" y="15285"/>
                  <a:pt x="21114" y="16478"/>
                </a:cubicBezTo>
                <a:lnTo>
                  <a:pt x="20858" y="17302"/>
                </a:lnTo>
                <a:lnTo>
                  <a:pt x="3100" y="21600"/>
                </a:lnTo>
                <a:lnTo>
                  <a:pt x="2466" y="20780"/>
                </a:lnTo>
                <a:cubicBezTo>
                  <a:pt x="1366" y="19212"/>
                  <a:pt x="579" y="17328"/>
                  <a:pt x="219" y="15261"/>
                </a:cubicBezTo>
                <a:close/>
              </a:path>
            </a:pathLst>
          </a:custGeom>
          <a:gradFill>
            <a:gsLst>
              <a:gs pos="0">
                <a:srgbClr val="8FAADC">
                  <a:alpha val="0"/>
                </a:srgbClr>
              </a:gs>
              <a:gs pos="39000">
                <a:srgbClr val="8FAADC">
                  <a:alpha val="0"/>
                </a:srgbClr>
              </a:gs>
              <a:gs pos="100000">
                <a:srgbClr val="2F5597">
                  <a:alpha val="25882"/>
                </a:srgbClr>
              </a:gs>
            </a:gsLst>
            <a:lin ang="18600000" scaled="0"/>
          </a:gra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97" name="Google Shape;97;p1"/>
          <p:cNvSpPr txBox="1">
            <a:spLocks noGrp="1"/>
          </p:cNvSpPr>
          <p:nvPr>
            <p:ph type="title"/>
          </p:nvPr>
        </p:nvSpPr>
        <p:spPr>
          <a:xfrm>
            <a:off x="330019" y="856926"/>
            <a:ext cx="3378563" cy="3071907"/>
          </a:xfrm>
          <a:prstGeom prst="rect">
            <a:avLst/>
          </a:prstGeom>
          <a:noFill/>
          <a:ln>
            <a:noFill/>
          </a:ln>
        </p:spPr>
        <p:txBody>
          <a:bodyPr spcFirstLastPara="1" wrap="square" lIns="91425" tIns="45700" rIns="91425" bIns="45700" anchor="t" anchorCtr="0">
            <a:normAutofit fontScale="90000"/>
          </a:bodyPr>
          <a:lstStyle/>
          <a:p>
            <a:pPr marL="0" lvl="0" indent="0" algn="ctr" rtl="0">
              <a:lnSpc>
                <a:spcPct val="90000"/>
              </a:lnSpc>
              <a:spcBef>
                <a:spcPts val="0"/>
              </a:spcBef>
              <a:spcAft>
                <a:spcPts val="0"/>
              </a:spcAft>
              <a:buClr>
                <a:srgbClr val="FFFFFF"/>
              </a:buClr>
              <a:buSzPts val="3100"/>
              <a:buFont typeface="Calibri"/>
              <a:buNone/>
            </a:pPr>
            <a:r>
              <a:rPr lang="en-US" dirty="0">
                <a:latin typeface="Calibri"/>
                <a:ea typeface="Calibri"/>
                <a:cs typeface="Calibri"/>
                <a:sym typeface="Calibri"/>
              </a:rPr>
              <a:t/>
            </a:r>
            <a:br>
              <a:rPr lang="en-US" dirty="0">
                <a:latin typeface="Calibri"/>
                <a:ea typeface="Calibri"/>
                <a:cs typeface="Calibri"/>
                <a:sym typeface="Calibri"/>
              </a:rPr>
            </a:br>
            <a:r>
              <a:rPr lang="en-US" dirty="0">
                <a:latin typeface="Calibri"/>
                <a:ea typeface="Calibri"/>
                <a:cs typeface="Calibri"/>
                <a:sym typeface="Calibri"/>
              </a:rPr>
              <a:t/>
            </a:r>
            <a:br>
              <a:rPr lang="en-US" dirty="0">
                <a:latin typeface="Calibri"/>
                <a:ea typeface="Calibri"/>
                <a:cs typeface="Calibri"/>
                <a:sym typeface="Calibri"/>
              </a:rPr>
            </a:br>
            <a:r>
              <a:rPr lang="en-US" dirty="0">
                <a:latin typeface="Calibri"/>
                <a:ea typeface="Calibri"/>
                <a:cs typeface="Calibri"/>
                <a:sym typeface="Calibri"/>
              </a:rPr>
              <a:t/>
            </a:r>
            <a:br>
              <a:rPr lang="en-US" dirty="0">
                <a:latin typeface="Calibri"/>
                <a:ea typeface="Calibri"/>
                <a:cs typeface="Calibri"/>
                <a:sym typeface="Calibri"/>
              </a:rPr>
            </a:br>
            <a:r>
              <a:rPr lang="en-US" b="1" dirty="0">
                <a:solidFill>
                  <a:schemeClr val="bg1"/>
                </a:solidFill>
                <a:latin typeface="Calibri"/>
                <a:ea typeface="Calibri"/>
                <a:cs typeface="Calibri"/>
                <a:sym typeface="Calibri"/>
              </a:rPr>
              <a:t>We will get started shortly.</a:t>
            </a:r>
            <a:endParaRPr dirty="0">
              <a:solidFill>
                <a:schemeClr val="bg1"/>
              </a:solidFill>
            </a:endParaRPr>
          </a:p>
        </p:txBody>
      </p:sp>
      <p:pic>
        <p:nvPicPr>
          <p:cNvPr id="98" name="Google Shape;98;p1" descr="Picture 4"/>
          <p:cNvPicPr preferRelativeResize="0"/>
          <p:nvPr/>
        </p:nvPicPr>
        <p:blipFill rotWithShape="1">
          <a:blip r:embed="rId3">
            <a:alphaModFix/>
          </a:blip>
          <a:srcRect/>
          <a:stretch/>
        </p:blipFill>
        <p:spPr>
          <a:xfrm>
            <a:off x="5168319" y="467208"/>
            <a:ext cx="5893966" cy="592358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5995F-C494-2F5F-8056-BDF838CEE0FB}"/>
              </a:ext>
            </a:extLst>
          </p:cNvPr>
          <p:cNvSpPr>
            <a:spLocks noGrp="1"/>
          </p:cNvSpPr>
          <p:nvPr>
            <p:ph type="title"/>
          </p:nvPr>
        </p:nvSpPr>
        <p:spPr>
          <a:xfrm>
            <a:off x="311258" y="170939"/>
            <a:ext cx="10515600" cy="1325563"/>
          </a:xfrm>
        </p:spPr>
        <p:txBody>
          <a:bodyPr/>
          <a:lstStyle/>
          <a:p>
            <a:r>
              <a:rPr lang="en-US" dirty="0"/>
              <a:t>Ulcerative Colitis Diagnosis </a:t>
            </a:r>
          </a:p>
        </p:txBody>
      </p:sp>
      <p:sp>
        <p:nvSpPr>
          <p:cNvPr id="3" name="Text Placeholder 2">
            <a:extLst>
              <a:ext uri="{FF2B5EF4-FFF2-40B4-BE49-F238E27FC236}">
                <a16:creationId xmlns:a16="http://schemas.microsoft.com/office/drawing/2014/main" id="{F4CF3A4F-6B38-9EDB-5BAF-5524D35EB888}"/>
              </a:ext>
            </a:extLst>
          </p:cNvPr>
          <p:cNvSpPr>
            <a:spLocks noGrp="1"/>
          </p:cNvSpPr>
          <p:nvPr>
            <p:ph type="body" idx="1"/>
          </p:nvPr>
        </p:nvSpPr>
        <p:spPr>
          <a:xfrm>
            <a:off x="311257" y="1115878"/>
            <a:ext cx="6662979" cy="5376997"/>
          </a:xfrm>
        </p:spPr>
        <p:txBody>
          <a:bodyPr>
            <a:normAutofit fontScale="62500" lnSpcReduction="20000"/>
          </a:bodyPr>
          <a:lstStyle/>
          <a:p>
            <a:pPr marL="114300" indent="0">
              <a:buNone/>
            </a:pPr>
            <a:r>
              <a:rPr lang="en-US" sz="2900" dirty="0"/>
              <a:t>Different tests can help a doctor diagnose UC. UC mimics other bowel diseases such as Crohn's disease. A doctor will order multiple tests to rule out other conditions. </a:t>
            </a:r>
          </a:p>
          <a:p>
            <a:pPr marL="114300" indent="0">
              <a:buNone/>
            </a:pPr>
            <a:r>
              <a:rPr lang="en-US" sz="2900" dirty="0"/>
              <a:t>Tests to diagnose UC often include: </a:t>
            </a:r>
          </a:p>
          <a:p>
            <a:r>
              <a:rPr lang="en-US" sz="2900" dirty="0"/>
              <a:t>Blood Tests- a complete blood count looks for signs of </a:t>
            </a:r>
            <a:r>
              <a:rPr lang="en-US" sz="2900" dirty="0">
                <a:solidFill>
                  <a:schemeClr val="accent4">
                    <a:lumMod val="60000"/>
                    <a:lumOff val="40000"/>
                  </a:schemeClr>
                </a:solidFill>
              </a:rPr>
              <a:t>anemia</a:t>
            </a:r>
            <a:r>
              <a:rPr lang="en-US" sz="2900" dirty="0"/>
              <a:t> (low red blood cell count). Other tests indicate inflammation, such as a </a:t>
            </a:r>
            <a:r>
              <a:rPr lang="en-US" sz="2900" dirty="0">
                <a:solidFill>
                  <a:schemeClr val="accent4">
                    <a:lumMod val="60000"/>
                    <a:lumOff val="40000"/>
                  </a:schemeClr>
                </a:solidFill>
              </a:rPr>
              <a:t>high level of C-reactive protein </a:t>
            </a:r>
            <a:r>
              <a:rPr lang="en-US" sz="2900" dirty="0"/>
              <a:t>and a high sedimentation rate. </a:t>
            </a:r>
          </a:p>
          <a:p>
            <a:r>
              <a:rPr lang="en-US" sz="2900" dirty="0"/>
              <a:t>Stool test- a doctor examines your</a:t>
            </a:r>
            <a:r>
              <a:rPr lang="en-US" sz="2900" dirty="0">
                <a:solidFill>
                  <a:schemeClr val="accent4">
                    <a:lumMod val="60000"/>
                    <a:lumOff val="40000"/>
                  </a:schemeClr>
                </a:solidFill>
              </a:rPr>
              <a:t> stool </a:t>
            </a:r>
            <a:r>
              <a:rPr lang="en-US" sz="2900" dirty="0"/>
              <a:t>for certain inflammatory markers, blood, bacteria, and parasites. </a:t>
            </a:r>
          </a:p>
          <a:p>
            <a:r>
              <a:rPr lang="en-US" sz="2900" dirty="0"/>
              <a:t>CT scan – this is a </a:t>
            </a:r>
            <a:r>
              <a:rPr lang="en-US" sz="2900" dirty="0">
                <a:solidFill>
                  <a:schemeClr val="accent4">
                    <a:lumMod val="60000"/>
                    <a:lumOff val="40000"/>
                  </a:schemeClr>
                </a:solidFill>
              </a:rPr>
              <a:t>specialized X-ray </a:t>
            </a:r>
            <a:r>
              <a:rPr lang="en-US" sz="2900" dirty="0"/>
              <a:t>of your abdomen and pelvis. </a:t>
            </a:r>
          </a:p>
          <a:p>
            <a:r>
              <a:rPr lang="en-US" sz="2900" dirty="0"/>
              <a:t>Endoscopy – a doctor uses a flexible tube to examine your stomach, esophagus and small intestine. </a:t>
            </a:r>
          </a:p>
          <a:p>
            <a:r>
              <a:rPr lang="en-US" sz="2900" dirty="0"/>
              <a:t>Biopsy – a surgeon removes a </a:t>
            </a:r>
            <a:r>
              <a:rPr lang="en-US" sz="2900" dirty="0">
                <a:solidFill>
                  <a:schemeClr val="accent4">
                    <a:lumMod val="60000"/>
                    <a:lumOff val="40000"/>
                  </a:schemeClr>
                </a:solidFill>
              </a:rPr>
              <a:t>tissue sample </a:t>
            </a:r>
            <a:r>
              <a:rPr lang="en-US" sz="2900" dirty="0"/>
              <a:t>from your colon for analysis </a:t>
            </a:r>
          </a:p>
          <a:p>
            <a:r>
              <a:rPr lang="en-US" sz="2900" dirty="0"/>
              <a:t>Flexible sigmoidoscopy – a flexible tube is inserted into the rectum so they can examine the </a:t>
            </a:r>
            <a:r>
              <a:rPr lang="en-US" sz="2900" dirty="0">
                <a:solidFill>
                  <a:schemeClr val="accent4">
                    <a:lumMod val="60000"/>
                    <a:lumOff val="40000"/>
                  </a:schemeClr>
                </a:solidFill>
              </a:rPr>
              <a:t>sigmoid colon</a:t>
            </a:r>
            <a:r>
              <a:rPr lang="en-US" sz="2900" dirty="0"/>
              <a:t>, and part of the </a:t>
            </a:r>
            <a:r>
              <a:rPr lang="en-US" sz="2900" dirty="0">
                <a:solidFill>
                  <a:schemeClr val="accent4">
                    <a:lumMod val="60000"/>
                    <a:lumOff val="40000"/>
                  </a:schemeClr>
                </a:solidFill>
              </a:rPr>
              <a:t>descending colon. </a:t>
            </a:r>
          </a:p>
          <a:p>
            <a:r>
              <a:rPr lang="en-US" sz="2900" dirty="0"/>
              <a:t>Colonoscopy – a doctor inserts a lighted scope called a colonoscope into your rectum to examine the inside of your colon. It is also a type of endoscopy. </a:t>
            </a:r>
          </a:p>
          <a:p>
            <a:pPr marL="114300" indent="0">
              <a:buNone/>
            </a:pPr>
            <a:endParaRPr lang="en-US" dirty="0"/>
          </a:p>
        </p:txBody>
      </p:sp>
      <p:pic>
        <p:nvPicPr>
          <p:cNvPr id="9220" name="Picture 4" descr="How Ulcerative Colitis Is Diagnosed">
            <a:extLst>
              <a:ext uri="{FF2B5EF4-FFF2-40B4-BE49-F238E27FC236}">
                <a16:creationId xmlns:a16="http://schemas.microsoft.com/office/drawing/2014/main" id="{02C77BB6-6110-8152-8A11-309E3F55F8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30699" y="-1"/>
            <a:ext cx="4861302" cy="6401227"/>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142;p6">
            <a:extLst>
              <a:ext uri="{FF2B5EF4-FFF2-40B4-BE49-F238E27FC236}">
                <a16:creationId xmlns:a16="http://schemas.microsoft.com/office/drawing/2014/main" id="{672816C8-FDAC-8238-93C6-C0A89ACA8A86}"/>
              </a:ext>
            </a:extLst>
          </p:cNvPr>
          <p:cNvSpPr/>
          <p:nvPr/>
        </p:nvSpPr>
        <p:spPr>
          <a:xfrm rot="10800000" flipH="1">
            <a:off x="0" y="6401227"/>
            <a:ext cx="12192000"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6" name="TextBox 5">
            <a:extLst>
              <a:ext uri="{FF2B5EF4-FFF2-40B4-BE49-F238E27FC236}">
                <a16:creationId xmlns:a16="http://schemas.microsoft.com/office/drawing/2014/main" id="{737D40CD-0AF2-FBB8-008A-55273C6CB81D}"/>
              </a:ext>
            </a:extLst>
          </p:cNvPr>
          <p:cNvSpPr txBox="1"/>
          <p:nvPr/>
        </p:nvSpPr>
        <p:spPr>
          <a:xfrm>
            <a:off x="2244671" y="6460337"/>
            <a:ext cx="6648773" cy="338554"/>
          </a:xfrm>
          <a:prstGeom prst="rect">
            <a:avLst/>
          </a:prstGeom>
          <a:noFill/>
        </p:spPr>
        <p:txBody>
          <a:bodyPr wrap="square" rtlCol="0">
            <a:spAutoFit/>
          </a:bodyPr>
          <a:lstStyle/>
          <a:p>
            <a:r>
              <a:rPr lang="en-US" sz="1600" dirty="0">
                <a:solidFill>
                  <a:schemeClr val="accent4">
                    <a:lumMod val="40000"/>
                    <a:lumOff val="60000"/>
                  </a:schemeClr>
                </a:solidFill>
                <a:latin typeface="Times New Roman" panose="02020603050405020304" pitchFamily="18" charset="0"/>
                <a:cs typeface="Times New Roman" panose="02020603050405020304" pitchFamily="18" charset="0"/>
              </a:rPr>
              <a:t>International Science Nutrition Society – CURARE CAUSAM -- ISNS 2023 </a:t>
            </a:r>
          </a:p>
        </p:txBody>
      </p:sp>
    </p:spTree>
    <p:extLst>
      <p:ext uri="{BB962C8B-B14F-4D97-AF65-F5344CB8AC3E}">
        <p14:creationId xmlns:p14="http://schemas.microsoft.com/office/powerpoint/2010/main" val="31772289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10"/>
          <p:cNvSpPr txBox="1">
            <a:spLocks noGrp="1"/>
          </p:cNvSpPr>
          <p:nvPr>
            <p:ph type="title"/>
          </p:nvPr>
        </p:nvSpPr>
        <p:spPr>
          <a:xfrm>
            <a:off x="713628" y="1328557"/>
            <a:ext cx="4230000" cy="13710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1F3864"/>
              </a:buClr>
              <a:buSzPts val="4400"/>
              <a:buFont typeface="Calibri"/>
              <a:buNone/>
            </a:pPr>
            <a:r>
              <a:rPr lang="en-US">
                <a:solidFill>
                  <a:srgbClr val="1F3864"/>
                </a:solidFill>
              </a:rPr>
              <a:t>PROPRIETARY BLENDS LEGEND</a:t>
            </a:r>
            <a:endParaRPr/>
          </a:p>
        </p:txBody>
      </p:sp>
      <p:pic>
        <p:nvPicPr>
          <p:cNvPr id="177" name="Google Shape;177;p10" descr="Logo&#10;&#10;Description automatically generated"/>
          <p:cNvPicPr preferRelativeResize="0"/>
          <p:nvPr/>
        </p:nvPicPr>
        <p:blipFill rotWithShape="1">
          <a:blip r:embed="rId3">
            <a:alphaModFix/>
          </a:blip>
          <a:srcRect/>
          <a:stretch/>
        </p:blipFill>
        <p:spPr>
          <a:xfrm>
            <a:off x="1226176" y="3120356"/>
            <a:ext cx="2617076" cy="2251320"/>
          </a:xfrm>
          <a:prstGeom prst="rect">
            <a:avLst/>
          </a:prstGeom>
          <a:noFill/>
          <a:ln>
            <a:noFill/>
          </a:ln>
        </p:spPr>
      </p:pic>
      <p:pic>
        <p:nvPicPr>
          <p:cNvPr id="178" name="Google Shape;178;p10"/>
          <p:cNvPicPr preferRelativeResize="0"/>
          <p:nvPr/>
        </p:nvPicPr>
        <p:blipFill rotWithShape="1">
          <a:blip r:embed="rId4">
            <a:alphaModFix/>
          </a:blip>
          <a:srcRect/>
          <a:stretch/>
        </p:blipFill>
        <p:spPr>
          <a:xfrm>
            <a:off x="0" y="6389075"/>
            <a:ext cx="12192000" cy="468923"/>
          </a:xfrm>
          <a:prstGeom prst="rect">
            <a:avLst/>
          </a:prstGeom>
          <a:noFill/>
          <a:ln>
            <a:noFill/>
          </a:ln>
        </p:spPr>
      </p:pic>
      <p:sp>
        <p:nvSpPr>
          <p:cNvPr id="179" name="Google Shape;179;p10"/>
          <p:cNvSpPr txBox="1"/>
          <p:nvPr/>
        </p:nvSpPr>
        <p:spPr>
          <a:xfrm>
            <a:off x="5902272" y="0"/>
            <a:ext cx="5576100" cy="65402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1F3864"/>
              </a:buClr>
              <a:buSzPts val="2400"/>
              <a:buFont typeface="Calibri"/>
              <a:buNone/>
            </a:pPr>
            <a:r>
              <a:rPr lang="en-US" sz="2000" b="1" i="0" u="none" strike="noStrike" cap="none" dirty="0">
                <a:solidFill>
                  <a:srgbClr val="1F3864"/>
                </a:solidFill>
                <a:latin typeface="Calibri"/>
                <a:ea typeface="Calibri"/>
                <a:cs typeface="Calibri"/>
                <a:sym typeface="Calibri"/>
              </a:rPr>
              <a:t>Proprietary Blend I: </a:t>
            </a:r>
            <a:r>
              <a:rPr lang="en-US" sz="2000" b="0" i="0" u="none" strike="noStrike" cap="none" dirty="0">
                <a:solidFill>
                  <a:schemeClr val="dk1"/>
                </a:solidFill>
                <a:latin typeface="Calibri"/>
                <a:ea typeface="Calibri"/>
                <a:cs typeface="Calibri"/>
                <a:sym typeface="Calibri"/>
              </a:rPr>
              <a:t>Silica, Vitamin C, and Trace Minerals </a:t>
            </a:r>
            <a:endParaRPr sz="20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2400"/>
              <a:buFont typeface="Calibri"/>
              <a:buNone/>
            </a:pPr>
            <a:endParaRPr sz="24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rgbClr val="1F3864"/>
              </a:buClr>
              <a:buSzPts val="2400"/>
              <a:buFont typeface="Calibri"/>
              <a:buNone/>
            </a:pPr>
            <a:r>
              <a:rPr lang="en-US" sz="2000" b="1" i="0" u="none" strike="noStrike" cap="none" dirty="0">
                <a:solidFill>
                  <a:srgbClr val="1F3864"/>
                </a:solidFill>
                <a:latin typeface="Calibri"/>
                <a:ea typeface="Calibri"/>
                <a:cs typeface="Calibri"/>
                <a:sym typeface="Calibri"/>
              </a:rPr>
              <a:t>Proprietary Blend II: </a:t>
            </a:r>
            <a:r>
              <a:rPr lang="en-US" sz="2000" b="0" i="0" u="none" strike="noStrike" cap="none" dirty="0">
                <a:solidFill>
                  <a:schemeClr val="dk1"/>
                </a:solidFill>
                <a:latin typeface="Calibri"/>
                <a:ea typeface="Calibri"/>
                <a:cs typeface="Calibri"/>
                <a:sym typeface="Calibri"/>
              </a:rPr>
              <a:t>N-acetyl L-tyrosine, Anhydrous Caffeine, L-theanine, Velvet Bean Seed, Pine Bark, Curcumin, and Vitamin D</a:t>
            </a:r>
            <a:endParaRPr sz="20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2400"/>
              <a:buFont typeface="Calibri"/>
              <a:buNone/>
            </a:pPr>
            <a:endParaRPr sz="24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rgbClr val="1F3864"/>
              </a:buClr>
              <a:buSzPts val="2400"/>
              <a:buFont typeface="Calibri"/>
              <a:buNone/>
            </a:pPr>
            <a:r>
              <a:rPr lang="en-US" sz="2000" b="1" i="0" u="none" strike="noStrike" cap="none" dirty="0">
                <a:solidFill>
                  <a:srgbClr val="1F3864"/>
                </a:solidFill>
                <a:latin typeface="Calibri"/>
                <a:ea typeface="Calibri"/>
                <a:cs typeface="Calibri"/>
                <a:sym typeface="Calibri"/>
              </a:rPr>
              <a:t>Proprietary Blend III: </a:t>
            </a:r>
            <a:r>
              <a:rPr lang="en-US" sz="2000" b="0" i="0" u="none" strike="noStrike" cap="none" dirty="0">
                <a:solidFill>
                  <a:schemeClr val="dk1"/>
                </a:solidFill>
                <a:latin typeface="Calibri"/>
                <a:ea typeface="Calibri"/>
                <a:cs typeface="Calibri"/>
                <a:sym typeface="Calibri"/>
              </a:rPr>
              <a:t>Black seed oil, Resveratrol, turmeric, Raspberry Ketones, Apple Cider Vinegar, Aloe Vera, and D-Ribose</a:t>
            </a:r>
          </a:p>
          <a:p>
            <a:pPr marL="0" marR="0" lvl="0" indent="0" algn="l" rtl="0">
              <a:spcBef>
                <a:spcPts val="0"/>
              </a:spcBef>
              <a:spcAft>
                <a:spcPts val="0"/>
              </a:spcAft>
              <a:buClr>
                <a:srgbClr val="1F3864"/>
              </a:buClr>
              <a:buSzPts val="2400"/>
              <a:buFont typeface="Calibri"/>
              <a:buNone/>
            </a:pPr>
            <a:endParaRPr lang="en-US" sz="2400" dirty="0">
              <a:solidFill>
                <a:schemeClr val="dk1"/>
              </a:solidFill>
              <a:latin typeface="Calibri"/>
              <a:ea typeface="Calibri"/>
              <a:cs typeface="Calibri"/>
              <a:sym typeface="Calibri"/>
            </a:endParaRPr>
          </a:p>
          <a:p>
            <a:pPr rtl="0">
              <a:spcBef>
                <a:spcPts val="600"/>
              </a:spcBef>
              <a:spcAft>
                <a:spcPts val="0"/>
              </a:spcAft>
            </a:pPr>
            <a:r>
              <a:rPr lang="en-US" sz="1800" b="1" i="0" u="none" strike="noStrike" dirty="0">
                <a:solidFill>
                  <a:srgbClr val="1F3864"/>
                </a:solidFill>
                <a:effectLst/>
                <a:latin typeface="Calibri" panose="020F0502020204030204" pitchFamily="34" charset="0"/>
              </a:rPr>
              <a:t>Proprietary blend IV: </a:t>
            </a:r>
            <a:r>
              <a:rPr lang="en-US" sz="1800" b="0" i="0" u="none" strike="noStrike" dirty="0">
                <a:solidFill>
                  <a:srgbClr val="000000"/>
                </a:solidFill>
                <a:effectLst/>
                <a:latin typeface="Calibri" panose="020F0502020204030204" pitchFamily="34" charset="0"/>
              </a:rPr>
              <a:t>Vitamin C, zinc sulfate, and vitamin D3</a:t>
            </a:r>
            <a:endParaRPr lang="en-US" sz="2000" b="0" dirty="0">
              <a:effectLst/>
            </a:endParaRPr>
          </a:p>
          <a:p>
            <a:r>
              <a:rPr lang="en-US" sz="2000" b="0" dirty="0">
                <a:effectLst/>
              </a:rPr>
              <a:t/>
            </a:r>
            <a:br>
              <a:rPr lang="en-US" sz="2000" b="0" dirty="0">
                <a:effectLst/>
              </a:rPr>
            </a:br>
            <a:r>
              <a:rPr lang="en-US" sz="1800" b="1" i="0" u="none" strike="noStrike" dirty="0">
                <a:solidFill>
                  <a:srgbClr val="1F3864"/>
                </a:solidFill>
                <a:effectLst/>
                <a:latin typeface="Calibri" panose="020F0502020204030204" pitchFamily="34" charset="0"/>
              </a:rPr>
              <a:t>Proprietary blend V: </a:t>
            </a:r>
            <a:r>
              <a:rPr lang="en-US" sz="1800" b="0" i="0" u="none" strike="noStrike" dirty="0">
                <a:solidFill>
                  <a:srgbClr val="000000"/>
                </a:solidFill>
                <a:effectLst/>
                <a:latin typeface="Calibri" panose="020F0502020204030204" pitchFamily="34" charset="0"/>
              </a:rPr>
              <a:t>Inulin, Green Banana flour, apple fiber, bacillus coagulans, spirulina, wheat grass, barley grass, alfalfa leaf, flax seed, psyllium husk powder, chlorella, broccoli, kale, spinach, green cabbage, parsley, aloe vera, cayenne pepper, blueberry powder, pomegranate seed powder, and MCT coconut oil powder</a:t>
            </a:r>
            <a:endParaRPr sz="16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800"/>
              <a:buFont typeface="Calibri"/>
              <a:buNone/>
            </a:pPr>
            <a:endParaRPr sz="1800" b="0" i="0" u="none" strike="noStrike" cap="none" dirty="0">
              <a:solidFill>
                <a:schemeClr val="dk1"/>
              </a:solidFill>
              <a:latin typeface="Calibri"/>
              <a:ea typeface="Calibri"/>
              <a:cs typeface="Calibri"/>
              <a:sym typeface="Calibri"/>
            </a:endParaRPr>
          </a:p>
        </p:txBody>
      </p:sp>
      <p:sp>
        <p:nvSpPr>
          <p:cNvPr id="180" name="Google Shape;180;p10"/>
          <p:cNvSpPr txBox="1"/>
          <p:nvPr/>
        </p:nvSpPr>
        <p:spPr>
          <a:xfrm>
            <a:off x="2559050" y="6439299"/>
            <a:ext cx="7073899" cy="338514"/>
          </a:xfrm>
          <a:prstGeom prst="rect">
            <a:avLst/>
          </a:prstGeom>
          <a:noFill/>
          <a:ln>
            <a:noFill/>
          </a:ln>
        </p:spPr>
        <p:txBody>
          <a:bodyPr spcFirstLastPara="1" wrap="square" lIns="91425" tIns="45700" rIns="91425" bIns="45700" anchor="t" anchorCtr="0">
            <a:spAutoFit/>
          </a:bodyPr>
          <a:lstStyle/>
          <a:p>
            <a:pPr algn="ctr">
              <a:buClr>
                <a:srgbClr val="E2D5A7"/>
              </a:buClr>
              <a:buSzPts val="1600"/>
            </a:pPr>
            <a:r>
              <a:rPr lang="en-US" sz="1600" dirty="0">
                <a:solidFill>
                  <a:schemeClr val="accent4">
                    <a:lumMod val="40000"/>
                    <a:lumOff val="60000"/>
                  </a:schemeClr>
                </a:solidFill>
                <a:latin typeface="Times New Roman" panose="02020603050405020304" pitchFamily="18" charset="0"/>
                <a:cs typeface="Times New Roman" panose="02020603050405020304" pitchFamily="18" charset="0"/>
              </a:rPr>
              <a:t>International Science Nutrition Society – CURARE CAUSAM -- ISNS 2023 </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11"/>
          <p:cNvSpPr txBox="1">
            <a:spLocks noGrp="1"/>
          </p:cNvSpPr>
          <p:nvPr>
            <p:ph type="body" idx="1"/>
          </p:nvPr>
        </p:nvSpPr>
        <p:spPr>
          <a:xfrm>
            <a:off x="4710546" y="581510"/>
            <a:ext cx="7331155" cy="6042026"/>
          </a:xfrm>
          <a:prstGeom prst="rect">
            <a:avLst/>
          </a:prstGeom>
          <a:noFill/>
          <a:ln>
            <a:noFill/>
          </a:ln>
        </p:spPr>
        <p:txBody>
          <a:bodyPr spcFirstLastPara="1" wrap="square" lIns="91425" tIns="45700" rIns="91425" bIns="45700" anchor="t" anchorCtr="0">
            <a:normAutofit fontScale="55000" lnSpcReduction="20000"/>
          </a:bodyPr>
          <a:lstStyle/>
          <a:p>
            <a:pPr marL="0" lvl="0" indent="0" algn="l" rtl="0">
              <a:lnSpc>
                <a:spcPct val="90000"/>
              </a:lnSpc>
              <a:spcBef>
                <a:spcPts val="0"/>
              </a:spcBef>
              <a:spcAft>
                <a:spcPts val="0"/>
              </a:spcAft>
              <a:buClr>
                <a:schemeClr val="dk2"/>
              </a:buClr>
              <a:buSzPts val="2800"/>
              <a:buNone/>
            </a:pPr>
            <a:r>
              <a:rPr lang="en-US" b="1" dirty="0">
                <a:solidFill>
                  <a:schemeClr val="dk2"/>
                </a:solidFill>
              </a:rPr>
              <a:t>Patient</a:t>
            </a:r>
            <a:r>
              <a:rPr lang="en-US" dirty="0" smtClean="0">
                <a:latin typeface="Calibri"/>
                <a:ea typeface="Calibri"/>
                <a:cs typeface="Calibri"/>
                <a:sym typeface="Calibri"/>
              </a:rPr>
              <a:t>:</a:t>
            </a:r>
            <a:r>
              <a:rPr lang="hu-HU" dirty="0" smtClean="0">
                <a:latin typeface="Calibri"/>
                <a:ea typeface="Calibri"/>
                <a:cs typeface="Calibri"/>
                <a:sym typeface="Calibri"/>
              </a:rPr>
              <a:t> </a:t>
            </a:r>
            <a:r>
              <a:rPr lang="hu-HU" dirty="0" err="1" smtClean="0">
                <a:latin typeface="Calibri"/>
                <a:ea typeface="Calibri"/>
                <a:cs typeface="Calibri"/>
                <a:sym typeface="Calibri"/>
              </a:rPr>
              <a:t>Female</a:t>
            </a:r>
            <a:endParaRPr dirty="0"/>
          </a:p>
          <a:p>
            <a:pPr marL="0" lvl="0" indent="0" algn="l" rtl="0">
              <a:lnSpc>
                <a:spcPct val="90000"/>
              </a:lnSpc>
              <a:spcBef>
                <a:spcPts val="1000"/>
              </a:spcBef>
              <a:spcAft>
                <a:spcPts val="0"/>
              </a:spcAft>
              <a:buClr>
                <a:schemeClr val="dk2"/>
              </a:buClr>
              <a:buSzPts val="2800"/>
              <a:buNone/>
            </a:pPr>
            <a:r>
              <a:rPr lang="en-US" b="1" dirty="0">
                <a:solidFill>
                  <a:schemeClr val="dk2"/>
                </a:solidFill>
              </a:rPr>
              <a:t>Age</a:t>
            </a:r>
            <a:r>
              <a:rPr lang="en-US" dirty="0" smtClean="0">
                <a:latin typeface="Calibri"/>
                <a:ea typeface="Calibri"/>
                <a:cs typeface="Calibri"/>
                <a:sym typeface="Calibri"/>
              </a:rPr>
              <a:t>:</a:t>
            </a:r>
            <a:r>
              <a:rPr lang="hu-HU" dirty="0"/>
              <a:t> </a:t>
            </a:r>
            <a:r>
              <a:rPr lang="en-US" dirty="0" smtClean="0">
                <a:latin typeface="Calibri"/>
                <a:ea typeface="Calibri"/>
                <a:cs typeface="Calibri"/>
                <a:sym typeface="Calibri"/>
              </a:rPr>
              <a:t> </a:t>
            </a:r>
            <a:r>
              <a:rPr lang="hu-HU" dirty="0" smtClean="0"/>
              <a:t>39 </a:t>
            </a:r>
            <a:r>
              <a:rPr lang="hu-HU" dirty="0" err="1" smtClean="0"/>
              <a:t>years</a:t>
            </a:r>
            <a:r>
              <a:rPr lang="hu-HU" dirty="0"/>
              <a:t> </a:t>
            </a:r>
            <a:r>
              <a:rPr lang="hu-HU" dirty="0" smtClean="0"/>
              <a:t>old</a:t>
            </a:r>
          </a:p>
          <a:p>
            <a:pPr marL="0" lvl="0" indent="0" algn="l" rtl="0">
              <a:lnSpc>
                <a:spcPct val="90000"/>
              </a:lnSpc>
              <a:spcBef>
                <a:spcPts val="1000"/>
              </a:spcBef>
              <a:spcAft>
                <a:spcPts val="0"/>
              </a:spcAft>
              <a:buClr>
                <a:schemeClr val="dk2"/>
              </a:buClr>
              <a:buSzPts val="2800"/>
              <a:buNone/>
            </a:pPr>
            <a:r>
              <a:rPr lang="hu-HU" dirty="0" err="1" smtClean="0"/>
              <a:t>History</a:t>
            </a:r>
            <a:r>
              <a:rPr lang="hu-HU" dirty="0" smtClean="0"/>
              <a:t>: </a:t>
            </a:r>
          </a:p>
          <a:p>
            <a:r>
              <a:rPr lang="en-US" dirty="0"/>
              <a:t>She doesn't smoke, she's stressed a lot, </a:t>
            </a:r>
            <a:r>
              <a:rPr lang="en-US" dirty="0" smtClean="0"/>
              <a:t>she </a:t>
            </a:r>
            <a:r>
              <a:rPr lang="en-US" dirty="0"/>
              <a:t>doesn't do </a:t>
            </a:r>
            <a:r>
              <a:rPr lang="en-US" dirty="0" smtClean="0"/>
              <a:t>sports</a:t>
            </a:r>
            <a:endParaRPr lang="hu-HU" dirty="0" smtClean="0"/>
          </a:p>
          <a:p>
            <a:r>
              <a:rPr lang="en-US" dirty="0"/>
              <a:t>She had a </a:t>
            </a:r>
            <a:r>
              <a:rPr lang="hu-HU" dirty="0" smtClean="0"/>
              <a:t>„</a:t>
            </a:r>
            <a:r>
              <a:rPr lang="en-US" dirty="0" smtClean="0"/>
              <a:t>bad</a:t>
            </a:r>
            <a:r>
              <a:rPr lang="hu-HU" dirty="0" smtClean="0"/>
              <a:t>”</a:t>
            </a:r>
            <a:r>
              <a:rPr lang="en-US" dirty="0" smtClean="0"/>
              <a:t> diet</a:t>
            </a:r>
            <a:r>
              <a:rPr lang="hu-HU" dirty="0" smtClean="0"/>
              <a:t>.</a:t>
            </a:r>
            <a:endParaRPr lang="hu-HU" dirty="0"/>
          </a:p>
          <a:p>
            <a:r>
              <a:rPr lang="hu-HU" dirty="0" err="1"/>
              <a:t>S</a:t>
            </a:r>
            <a:r>
              <a:rPr lang="hu-HU" dirty="0" err="1" smtClean="0"/>
              <a:t>he</a:t>
            </a:r>
            <a:r>
              <a:rPr lang="hu-HU" dirty="0" smtClean="0"/>
              <a:t> </a:t>
            </a:r>
            <a:r>
              <a:rPr lang="hu-HU" dirty="0" err="1"/>
              <a:t>was</a:t>
            </a:r>
            <a:r>
              <a:rPr lang="hu-HU" dirty="0"/>
              <a:t> </a:t>
            </a:r>
            <a:r>
              <a:rPr lang="hu-HU" dirty="0" err="1"/>
              <a:t>diagnosed</a:t>
            </a:r>
            <a:r>
              <a:rPr lang="hu-HU" dirty="0"/>
              <a:t> </a:t>
            </a:r>
            <a:r>
              <a:rPr lang="hu-HU" dirty="0" err="1"/>
              <a:t>with</a:t>
            </a:r>
            <a:r>
              <a:rPr lang="hu-HU" dirty="0"/>
              <a:t> </a:t>
            </a:r>
            <a:r>
              <a:rPr lang="hu-HU" dirty="0" err="1"/>
              <a:t>ulcerative</a:t>
            </a:r>
            <a:r>
              <a:rPr lang="hu-HU" dirty="0"/>
              <a:t> </a:t>
            </a:r>
            <a:r>
              <a:rPr lang="hu-HU" dirty="0" err="1"/>
              <a:t>colitis</a:t>
            </a:r>
            <a:r>
              <a:rPr lang="hu-HU" dirty="0"/>
              <a:t> </a:t>
            </a:r>
            <a:r>
              <a:rPr lang="hu-HU" dirty="0" smtClean="0"/>
              <a:t>3 </a:t>
            </a:r>
            <a:r>
              <a:rPr lang="hu-HU" dirty="0" err="1"/>
              <a:t>years</a:t>
            </a:r>
            <a:r>
              <a:rPr lang="hu-HU" dirty="0"/>
              <a:t> </a:t>
            </a:r>
            <a:r>
              <a:rPr lang="hu-HU" dirty="0" err="1"/>
              <a:t>ago</a:t>
            </a:r>
            <a:endParaRPr lang="hu-HU" dirty="0"/>
          </a:p>
          <a:p>
            <a:r>
              <a:rPr lang="hu-HU" dirty="0"/>
              <a:t>It</a:t>
            </a:r>
            <a:r>
              <a:rPr lang="en-US" dirty="0"/>
              <a:t> is an inflammatory bowel disease</a:t>
            </a:r>
            <a:r>
              <a:rPr lang="hu-HU" dirty="0"/>
              <a:t> in </a:t>
            </a:r>
            <a:r>
              <a:rPr lang="hu-HU" dirty="0" err="1"/>
              <a:t>which</a:t>
            </a:r>
            <a:r>
              <a:rPr lang="en-US" dirty="0"/>
              <a:t> we distinguish between asymptomatic (rest or remission) and symptomatic (also called relapse or recurrence) </a:t>
            </a:r>
            <a:endParaRPr lang="hu-HU" dirty="0"/>
          </a:p>
          <a:p>
            <a:r>
              <a:rPr lang="en-US" dirty="0"/>
              <a:t>In this patient, unfortunately, recurrence occurred frequently, </a:t>
            </a:r>
            <a:r>
              <a:rPr lang="en-US" dirty="0" smtClean="0"/>
              <a:t>every </a:t>
            </a:r>
            <a:r>
              <a:rPr lang="en-US" dirty="0"/>
              <a:t>months, with characteristic symptoms. These symptoms also greatly affected the patient's quality of life ... </a:t>
            </a:r>
            <a:endParaRPr lang="hu-HU" dirty="0"/>
          </a:p>
          <a:p>
            <a:r>
              <a:rPr lang="hu-HU" dirty="0" err="1"/>
              <a:t>Symptoms</a:t>
            </a:r>
            <a:r>
              <a:rPr lang="hu-HU" dirty="0"/>
              <a:t> during </a:t>
            </a:r>
            <a:r>
              <a:rPr lang="hu-HU" dirty="0" err="1"/>
              <a:t>the</a:t>
            </a:r>
            <a:r>
              <a:rPr lang="hu-HU" dirty="0"/>
              <a:t> </a:t>
            </a:r>
            <a:r>
              <a:rPr lang="hu-HU" dirty="0" err="1"/>
              <a:t>relapse</a:t>
            </a:r>
            <a:r>
              <a:rPr lang="hu-HU" dirty="0"/>
              <a:t> </a:t>
            </a:r>
            <a:r>
              <a:rPr lang="hu-HU" dirty="0" err="1"/>
              <a:t>period</a:t>
            </a:r>
            <a:r>
              <a:rPr lang="hu-HU" dirty="0"/>
              <a:t>:</a:t>
            </a:r>
          </a:p>
          <a:p>
            <a:pPr marL="0" indent="0">
              <a:buNone/>
            </a:pPr>
            <a:r>
              <a:rPr lang="hu-HU" dirty="0"/>
              <a:t>   </a:t>
            </a:r>
            <a:r>
              <a:rPr lang="hu-HU" dirty="0" err="1"/>
              <a:t>Abdominal</a:t>
            </a:r>
            <a:r>
              <a:rPr lang="hu-HU" dirty="0"/>
              <a:t> </a:t>
            </a:r>
            <a:r>
              <a:rPr lang="hu-HU" dirty="0" err="1"/>
              <a:t>pain</a:t>
            </a:r>
            <a:r>
              <a:rPr lang="hu-HU" dirty="0"/>
              <a:t>, </a:t>
            </a:r>
            <a:r>
              <a:rPr lang="hu-HU" dirty="0" err="1"/>
              <a:t>usually</a:t>
            </a:r>
            <a:r>
              <a:rPr lang="hu-HU" dirty="0"/>
              <a:t> </a:t>
            </a:r>
            <a:r>
              <a:rPr lang="hu-HU" dirty="0" err="1"/>
              <a:t>convulsive</a:t>
            </a:r>
            <a:r>
              <a:rPr lang="hu-HU" dirty="0"/>
              <a:t>, </a:t>
            </a:r>
            <a:r>
              <a:rPr lang="hu-HU" dirty="0" err="1"/>
              <a:t>urgent</a:t>
            </a:r>
            <a:r>
              <a:rPr lang="hu-HU" dirty="0"/>
              <a:t> </a:t>
            </a:r>
            <a:r>
              <a:rPr lang="hu-HU" dirty="0" err="1"/>
              <a:t>defecation</a:t>
            </a:r>
            <a:r>
              <a:rPr lang="hu-HU" dirty="0"/>
              <a:t> </a:t>
            </a:r>
            <a:r>
              <a:rPr lang="hu-HU" dirty="0" err="1"/>
              <a:t>stimulus</a:t>
            </a:r>
            <a:r>
              <a:rPr lang="hu-HU" dirty="0"/>
              <a:t>, </a:t>
            </a:r>
            <a:r>
              <a:rPr lang="hu-HU" dirty="0" err="1"/>
              <a:t>bloody</a:t>
            </a:r>
            <a:r>
              <a:rPr lang="hu-HU" dirty="0"/>
              <a:t>, </a:t>
            </a:r>
            <a:r>
              <a:rPr lang="hu-HU" dirty="0" err="1"/>
              <a:t>mucous</a:t>
            </a:r>
            <a:r>
              <a:rPr lang="hu-HU" dirty="0"/>
              <a:t>, </a:t>
            </a:r>
            <a:r>
              <a:rPr lang="hu-HU" dirty="0" err="1"/>
              <a:t>purulent</a:t>
            </a:r>
            <a:r>
              <a:rPr lang="hu-HU" dirty="0"/>
              <a:t> </a:t>
            </a:r>
            <a:r>
              <a:rPr lang="hu-HU" dirty="0" err="1"/>
              <a:t>stools</a:t>
            </a:r>
            <a:r>
              <a:rPr lang="hu-HU" dirty="0"/>
              <a:t>, </a:t>
            </a:r>
            <a:r>
              <a:rPr lang="hu-HU" dirty="0" err="1"/>
              <a:t>diarrhea</a:t>
            </a:r>
            <a:r>
              <a:rPr lang="hu-HU" dirty="0"/>
              <a:t>, </a:t>
            </a:r>
            <a:r>
              <a:rPr lang="hu-HU" dirty="0" err="1"/>
              <a:t>fatigue</a:t>
            </a:r>
            <a:r>
              <a:rPr lang="hu-HU" dirty="0"/>
              <a:t>, feeling </a:t>
            </a:r>
            <a:r>
              <a:rPr lang="hu-HU" dirty="0" err="1"/>
              <a:t>weak</a:t>
            </a:r>
            <a:r>
              <a:rPr lang="hu-HU" dirty="0"/>
              <a:t>, </a:t>
            </a:r>
            <a:r>
              <a:rPr lang="hu-HU" dirty="0" err="1"/>
              <a:t>extremely</a:t>
            </a:r>
            <a:r>
              <a:rPr lang="hu-HU" dirty="0"/>
              <a:t> </a:t>
            </a:r>
            <a:r>
              <a:rPr lang="hu-HU" dirty="0" err="1"/>
              <a:t>unwell</a:t>
            </a:r>
            <a:r>
              <a:rPr lang="hu-HU" dirty="0"/>
              <a:t>, </a:t>
            </a:r>
            <a:r>
              <a:rPr lang="hu-HU" dirty="0" err="1"/>
              <a:t>weight</a:t>
            </a:r>
            <a:r>
              <a:rPr lang="hu-HU" dirty="0"/>
              <a:t> </a:t>
            </a:r>
            <a:r>
              <a:rPr lang="hu-HU" dirty="0" err="1"/>
              <a:t>loss</a:t>
            </a:r>
            <a:r>
              <a:rPr lang="hu-HU" dirty="0"/>
              <a:t>, </a:t>
            </a:r>
          </a:p>
          <a:p>
            <a:r>
              <a:rPr lang="hu-HU" dirty="0" err="1"/>
              <a:t>Symptoms</a:t>
            </a:r>
            <a:r>
              <a:rPr lang="hu-HU" dirty="0"/>
              <a:t> during </a:t>
            </a:r>
            <a:r>
              <a:rPr lang="hu-HU" dirty="0" err="1"/>
              <a:t>the</a:t>
            </a:r>
            <a:r>
              <a:rPr lang="hu-HU" dirty="0"/>
              <a:t> </a:t>
            </a:r>
            <a:r>
              <a:rPr lang="hu-HU" dirty="0" err="1"/>
              <a:t>remission</a:t>
            </a:r>
            <a:r>
              <a:rPr lang="hu-HU" dirty="0"/>
              <a:t> </a:t>
            </a:r>
            <a:r>
              <a:rPr lang="hu-HU" dirty="0" err="1"/>
              <a:t>period</a:t>
            </a:r>
            <a:r>
              <a:rPr lang="hu-HU" dirty="0"/>
              <a:t>:</a:t>
            </a:r>
          </a:p>
          <a:p>
            <a:pPr marL="0" indent="0">
              <a:buNone/>
            </a:pPr>
            <a:r>
              <a:rPr lang="hu-HU" dirty="0"/>
              <a:t>    W</a:t>
            </a:r>
            <a:r>
              <a:rPr lang="en-US" dirty="0" err="1"/>
              <a:t>eakness</a:t>
            </a:r>
            <a:r>
              <a:rPr lang="en-US" dirty="0"/>
              <a:t>, fatigue, bloating, abdominal </a:t>
            </a:r>
            <a:r>
              <a:rPr lang="en-US" dirty="0" err="1"/>
              <a:t>dyscomfort</a:t>
            </a:r>
            <a:r>
              <a:rPr lang="en-US" dirty="0"/>
              <a:t> </a:t>
            </a:r>
            <a:r>
              <a:rPr lang="en-US" dirty="0" smtClean="0">
                <a:latin typeface="Calibri"/>
                <a:ea typeface="Calibri"/>
                <a:cs typeface="Calibri"/>
                <a:sym typeface="Calibri"/>
              </a:rPr>
              <a:t>   </a:t>
            </a:r>
            <a:endParaRPr lang="en-US" dirty="0">
              <a:latin typeface="Calibri"/>
              <a:ea typeface="Calibri"/>
              <a:cs typeface="Calibri"/>
              <a:sym typeface="Calibri"/>
            </a:endParaRPr>
          </a:p>
          <a:p>
            <a:pPr marL="0" lvl="0" indent="0" algn="l" rtl="0">
              <a:lnSpc>
                <a:spcPct val="90000"/>
              </a:lnSpc>
              <a:spcBef>
                <a:spcPts val="1000"/>
              </a:spcBef>
              <a:spcAft>
                <a:spcPts val="0"/>
              </a:spcAft>
              <a:buClr>
                <a:schemeClr val="dk2"/>
              </a:buClr>
              <a:buSzPts val="2800"/>
              <a:buNone/>
            </a:pPr>
            <a:r>
              <a:rPr lang="en-US" b="1" dirty="0">
                <a:solidFill>
                  <a:schemeClr val="dk2"/>
                </a:solidFill>
              </a:rPr>
              <a:t>Medications</a:t>
            </a:r>
            <a:r>
              <a:rPr lang="en-US" dirty="0">
                <a:latin typeface="Calibri"/>
                <a:ea typeface="Calibri"/>
                <a:cs typeface="Calibri"/>
                <a:sym typeface="Calibri"/>
              </a:rPr>
              <a:t>: </a:t>
            </a:r>
            <a:endParaRPr lang="hu-HU" dirty="0" smtClean="0">
              <a:latin typeface="Calibri"/>
              <a:ea typeface="Calibri"/>
              <a:cs typeface="Calibri"/>
              <a:sym typeface="Calibri"/>
            </a:endParaRPr>
          </a:p>
          <a:p>
            <a:r>
              <a:rPr lang="en-US" dirty="0" smtClean="0">
                <a:latin typeface="Calibri"/>
                <a:ea typeface="Calibri"/>
                <a:cs typeface="Calibri"/>
                <a:sym typeface="Calibri"/>
              </a:rPr>
              <a:t> </a:t>
            </a:r>
            <a:r>
              <a:rPr lang="hu-HU" dirty="0" err="1"/>
              <a:t>Remission</a:t>
            </a:r>
            <a:r>
              <a:rPr lang="hu-HU" dirty="0"/>
              <a:t> </a:t>
            </a:r>
            <a:r>
              <a:rPr lang="hu-HU" dirty="0" err="1"/>
              <a:t>period</a:t>
            </a:r>
            <a:r>
              <a:rPr lang="hu-HU" dirty="0"/>
              <a:t>: </a:t>
            </a:r>
            <a:r>
              <a:rPr lang="hu-HU" dirty="0" err="1"/>
              <a:t>sulfalazin</a:t>
            </a:r>
            <a:r>
              <a:rPr lang="hu-HU" dirty="0"/>
              <a:t> 3000mg/</a:t>
            </a:r>
            <a:r>
              <a:rPr lang="hu-HU" dirty="0" err="1"/>
              <a:t>day</a:t>
            </a:r>
            <a:r>
              <a:rPr lang="hu-HU" dirty="0"/>
              <a:t> (3x2/</a:t>
            </a:r>
            <a:r>
              <a:rPr lang="hu-HU" dirty="0" err="1"/>
              <a:t>day</a:t>
            </a:r>
            <a:r>
              <a:rPr lang="hu-HU" dirty="0"/>
              <a:t>) </a:t>
            </a:r>
          </a:p>
          <a:p>
            <a:r>
              <a:rPr lang="hu-HU" dirty="0" err="1"/>
              <a:t>Relapse</a:t>
            </a:r>
            <a:r>
              <a:rPr lang="hu-HU" dirty="0"/>
              <a:t> </a:t>
            </a:r>
            <a:r>
              <a:rPr lang="hu-HU" dirty="0" err="1"/>
              <a:t>period</a:t>
            </a:r>
            <a:r>
              <a:rPr lang="hu-HU" dirty="0"/>
              <a:t>: </a:t>
            </a:r>
            <a:r>
              <a:rPr lang="hu-HU" dirty="0" err="1"/>
              <a:t>sulfalazin</a:t>
            </a:r>
            <a:r>
              <a:rPr lang="hu-HU" dirty="0"/>
              <a:t> 6000mg/</a:t>
            </a:r>
            <a:r>
              <a:rPr lang="hu-HU" dirty="0" err="1"/>
              <a:t>day</a:t>
            </a:r>
            <a:r>
              <a:rPr lang="hu-HU" dirty="0"/>
              <a:t> (4x3/</a:t>
            </a:r>
            <a:r>
              <a:rPr lang="hu-HU" dirty="0" err="1"/>
              <a:t>day</a:t>
            </a:r>
            <a:r>
              <a:rPr lang="hu-HU" dirty="0"/>
              <a:t>) and </a:t>
            </a:r>
            <a:r>
              <a:rPr lang="hu-HU" dirty="0" err="1"/>
              <a:t>steroid</a:t>
            </a:r>
            <a:r>
              <a:rPr lang="hu-HU" dirty="0"/>
              <a:t> (</a:t>
            </a:r>
            <a:r>
              <a:rPr lang="hu-HU" dirty="0" err="1"/>
              <a:t>methylprednisolone</a:t>
            </a:r>
            <a:r>
              <a:rPr lang="hu-HU" dirty="0"/>
              <a:t> </a:t>
            </a:r>
            <a:r>
              <a:rPr lang="hu-HU" dirty="0" err="1"/>
              <a:t>orally</a:t>
            </a:r>
            <a:r>
              <a:rPr lang="hu-HU" dirty="0"/>
              <a:t>,</a:t>
            </a:r>
            <a:r>
              <a:rPr lang="en-US" dirty="0"/>
              <a:t> </a:t>
            </a:r>
            <a:r>
              <a:rPr lang="hu-HU" dirty="0"/>
              <a:t>w</a:t>
            </a:r>
            <a:r>
              <a:rPr lang="en-US" dirty="0" err="1"/>
              <a:t>ith</a:t>
            </a:r>
            <a:r>
              <a:rPr lang="en-US" dirty="0"/>
              <a:t> a decreasing dose of 24 mg</a:t>
            </a:r>
            <a:r>
              <a:rPr lang="hu-HU" dirty="0"/>
              <a:t>) and</a:t>
            </a:r>
            <a:r>
              <a:rPr lang="en-US" dirty="0"/>
              <a:t> </a:t>
            </a:r>
            <a:r>
              <a:rPr lang="en-US" dirty="0" err="1"/>
              <a:t>mesalamine</a:t>
            </a:r>
            <a:r>
              <a:rPr lang="en-US" dirty="0"/>
              <a:t> in the form of an enema, directly into the </a:t>
            </a:r>
            <a:r>
              <a:rPr lang="en-US" dirty="0" smtClean="0"/>
              <a:t>intestine</a:t>
            </a:r>
            <a:endParaRPr lang="en-US" dirty="0">
              <a:latin typeface="Calibri"/>
              <a:ea typeface="Calibri"/>
              <a:cs typeface="Calibri"/>
              <a:sym typeface="Calibri"/>
            </a:endParaRPr>
          </a:p>
        </p:txBody>
      </p:sp>
      <p:sp>
        <p:nvSpPr>
          <p:cNvPr id="188" name="Google Shape;188;p11"/>
          <p:cNvSpPr txBox="1"/>
          <p:nvPr/>
        </p:nvSpPr>
        <p:spPr>
          <a:xfrm>
            <a:off x="571381" y="832948"/>
            <a:ext cx="3930316" cy="2743509"/>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rgbClr val="1F3864"/>
              </a:buClr>
              <a:buSzPts val="4400"/>
              <a:buFont typeface="Calibri"/>
              <a:buNone/>
            </a:pPr>
            <a:r>
              <a:rPr lang="en-US" sz="4400" b="0" i="0" u="none" strike="noStrike" cap="none" dirty="0">
                <a:solidFill>
                  <a:srgbClr val="1F3864"/>
                </a:solidFill>
                <a:latin typeface="Calibri"/>
                <a:ea typeface="Calibri"/>
                <a:cs typeface="Calibri"/>
                <a:sym typeface="Calibri"/>
              </a:rPr>
              <a:t>ISNS </a:t>
            </a:r>
            <a:br>
              <a:rPr lang="en-US" sz="4400" b="0" i="0" u="none" strike="noStrike" cap="none" dirty="0">
                <a:solidFill>
                  <a:srgbClr val="1F3864"/>
                </a:solidFill>
                <a:latin typeface="Calibri"/>
                <a:ea typeface="Calibri"/>
                <a:cs typeface="Calibri"/>
                <a:sym typeface="Calibri"/>
              </a:rPr>
            </a:br>
            <a:r>
              <a:rPr lang="en-US" sz="4400" b="0" i="0" u="none" strike="noStrike" cap="none" dirty="0">
                <a:solidFill>
                  <a:srgbClr val="1F3864"/>
                </a:solidFill>
                <a:latin typeface="Calibri"/>
                <a:ea typeface="Calibri"/>
                <a:cs typeface="Calibri"/>
                <a:sym typeface="Calibri"/>
              </a:rPr>
              <a:t>CASE STUDY:</a:t>
            </a:r>
            <a:br>
              <a:rPr lang="en-US" sz="4400" b="0" i="0" u="none" strike="noStrike" cap="none" dirty="0">
                <a:solidFill>
                  <a:srgbClr val="1F3864"/>
                </a:solidFill>
                <a:latin typeface="Calibri"/>
                <a:ea typeface="Calibri"/>
                <a:cs typeface="Calibri"/>
                <a:sym typeface="Calibri"/>
              </a:rPr>
            </a:br>
            <a:endParaRPr sz="4400" b="0" i="0" u="none" strike="noStrike" cap="none" dirty="0">
              <a:solidFill>
                <a:schemeClr val="dk1"/>
              </a:solidFill>
              <a:latin typeface="Calibri"/>
              <a:ea typeface="Calibri"/>
              <a:cs typeface="Calibri"/>
              <a:sym typeface="Calibri"/>
            </a:endParaRPr>
          </a:p>
        </p:txBody>
      </p:sp>
      <p:pic>
        <p:nvPicPr>
          <p:cNvPr id="189" name="Google Shape;189;p11" descr="Logo&#10;&#10;Description automatically generated"/>
          <p:cNvPicPr preferRelativeResize="0"/>
          <p:nvPr/>
        </p:nvPicPr>
        <p:blipFill rotWithShape="1">
          <a:blip r:embed="rId3">
            <a:alphaModFix/>
          </a:blip>
          <a:srcRect/>
          <a:stretch/>
        </p:blipFill>
        <p:spPr>
          <a:xfrm>
            <a:off x="1409247" y="4013868"/>
            <a:ext cx="2254584" cy="1961461"/>
          </a:xfrm>
          <a:prstGeom prst="rect">
            <a:avLst/>
          </a:prstGeom>
          <a:noFill/>
          <a:ln>
            <a:noFill/>
          </a:ln>
        </p:spPr>
      </p:pic>
      <p:pic>
        <p:nvPicPr>
          <p:cNvPr id="2" name="Google Shape;178;p10">
            <a:extLst>
              <a:ext uri="{FF2B5EF4-FFF2-40B4-BE49-F238E27FC236}">
                <a16:creationId xmlns:a16="http://schemas.microsoft.com/office/drawing/2014/main" id="{706C39CA-18F6-4B8D-03FD-2329726756B0}"/>
              </a:ext>
            </a:extLst>
          </p:cNvPr>
          <p:cNvPicPr preferRelativeResize="0"/>
          <p:nvPr/>
        </p:nvPicPr>
        <p:blipFill rotWithShape="1">
          <a:blip r:embed="rId4">
            <a:alphaModFix/>
          </a:blip>
          <a:srcRect/>
          <a:stretch/>
        </p:blipFill>
        <p:spPr>
          <a:xfrm>
            <a:off x="0" y="6389075"/>
            <a:ext cx="12192000" cy="468923"/>
          </a:xfrm>
          <a:prstGeom prst="rect">
            <a:avLst/>
          </a:prstGeom>
          <a:noFill/>
          <a:ln>
            <a:noFill/>
          </a:ln>
        </p:spPr>
      </p:pic>
      <p:sp>
        <p:nvSpPr>
          <p:cNvPr id="3" name="TextBox 2">
            <a:extLst>
              <a:ext uri="{FF2B5EF4-FFF2-40B4-BE49-F238E27FC236}">
                <a16:creationId xmlns:a16="http://schemas.microsoft.com/office/drawing/2014/main" id="{E68F599D-077E-96DD-15C0-D184D088C123}"/>
              </a:ext>
            </a:extLst>
          </p:cNvPr>
          <p:cNvSpPr txBox="1"/>
          <p:nvPr/>
        </p:nvSpPr>
        <p:spPr>
          <a:xfrm>
            <a:off x="2660821" y="6426777"/>
            <a:ext cx="6870357" cy="553998"/>
          </a:xfrm>
          <a:prstGeom prst="rect">
            <a:avLst/>
          </a:prstGeom>
          <a:noFill/>
        </p:spPr>
        <p:txBody>
          <a:bodyPr wrap="square" rtlCol="0">
            <a:spAutoFit/>
          </a:bodyPr>
          <a:lstStyle/>
          <a:p>
            <a:r>
              <a:rPr lang="en-US" sz="1600" dirty="0">
                <a:solidFill>
                  <a:schemeClr val="accent4">
                    <a:lumMod val="40000"/>
                    <a:lumOff val="60000"/>
                  </a:schemeClr>
                </a:solidFill>
                <a:latin typeface="Times New Roman" panose="02020603050405020304" pitchFamily="18" charset="0"/>
                <a:cs typeface="Times New Roman" panose="02020603050405020304" pitchFamily="18" charset="0"/>
              </a:rPr>
              <a:t>International Science Nutrition Society – CURARE CAUSAM -- ISNS 2023 </a:t>
            </a:r>
          </a:p>
          <a:p>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11"/>
          <p:cNvSpPr txBox="1">
            <a:spLocks noGrp="1"/>
          </p:cNvSpPr>
          <p:nvPr>
            <p:ph type="body" idx="1"/>
          </p:nvPr>
        </p:nvSpPr>
        <p:spPr>
          <a:xfrm>
            <a:off x="5910943" y="734786"/>
            <a:ext cx="6139993" cy="5307240"/>
          </a:xfrm>
          <a:prstGeom prst="rect">
            <a:avLst/>
          </a:prstGeom>
          <a:noFill/>
          <a:ln>
            <a:noFill/>
          </a:ln>
        </p:spPr>
        <p:txBody>
          <a:bodyPr spcFirstLastPara="1" wrap="square" lIns="91425" tIns="45700" rIns="91425" bIns="45700" anchor="t" anchorCtr="0">
            <a:normAutofit lnSpcReduction="10000"/>
          </a:bodyPr>
          <a:lstStyle/>
          <a:p>
            <a:pPr marL="0" indent="0">
              <a:buClr>
                <a:schemeClr val="dk2"/>
              </a:buClr>
              <a:buSzPts val="2800"/>
              <a:buNone/>
            </a:pPr>
            <a:r>
              <a:rPr lang="hu-HU" sz="2000" dirty="0" err="1" smtClean="0"/>
              <a:t>Lab</a:t>
            </a:r>
            <a:r>
              <a:rPr lang="hu-HU" sz="2000" dirty="0" smtClean="0"/>
              <a:t> </a:t>
            </a:r>
            <a:r>
              <a:rPr lang="hu-HU" sz="2000" dirty="0" err="1" smtClean="0"/>
              <a:t>tests</a:t>
            </a:r>
            <a:r>
              <a:rPr lang="hu-HU" sz="2000" dirty="0" smtClean="0"/>
              <a:t>:</a:t>
            </a:r>
          </a:p>
          <a:p>
            <a:pPr marL="0" indent="0">
              <a:buClr>
                <a:schemeClr val="dk2"/>
              </a:buClr>
              <a:buSzPts val="2800"/>
              <a:buNone/>
            </a:pPr>
            <a:r>
              <a:rPr lang="hu-HU" sz="2000" dirty="0"/>
              <a:t>H</a:t>
            </a:r>
            <a:r>
              <a:rPr lang="en-US" sz="2000" dirty="0" err="1" smtClean="0"/>
              <a:t>igh</a:t>
            </a:r>
            <a:r>
              <a:rPr lang="en-US" sz="2000" dirty="0" smtClean="0"/>
              <a:t> </a:t>
            </a:r>
            <a:r>
              <a:rPr lang="en-US" sz="2000" dirty="0"/>
              <a:t>inflammatory parameter </a:t>
            </a:r>
            <a:r>
              <a:rPr lang="hu-HU" sz="2000" dirty="0"/>
              <a:t>(CRP: </a:t>
            </a:r>
            <a:r>
              <a:rPr lang="hu-HU" sz="2000" dirty="0" smtClean="0"/>
              <a:t>98</a:t>
            </a:r>
            <a:r>
              <a:rPr lang="hu-HU" sz="2000" dirty="0" smtClean="0"/>
              <a:t> </a:t>
            </a:r>
            <a:r>
              <a:rPr lang="hu-HU" sz="2000" dirty="0"/>
              <a:t>mg/l, </a:t>
            </a:r>
            <a:r>
              <a:rPr lang="hu-HU" sz="2000" dirty="0" err="1"/>
              <a:t>normal</a:t>
            </a:r>
            <a:r>
              <a:rPr lang="hu-HU" sz="2000" dirty="0"/>
              <a:t> </a:t>
            </a:r>
            <a:r>
              <a:rPr lang="hu-HU" sz="2000" dirty="0" err="1"/>
              <a:t>up</a:t>
            </a:r>
            <a:r>
              <a:rPr lang="hu-HU" sz="2000" dirty="0"/>
              <a:t> </a:t>
            </a:r>
            <a:r>
              <a:rPr lang="hu-HU" sz="2000" dirty="0" err="1"/>
              <a:t>to</a:t>
            </a:r>
            <a:r>
              <a:rPr lang="hu-HU" sz="2000" dirty="0"/>
              <a:t> 5,0) and </a:t>
            </a:r>
            <a:r>
              <a:rPr lang="en-US" sz="2000" dirty="0"/>
              <a:t>higher liver enzyme levels: </a:t>
            </a:r>
            <a:r>
              <a:rPr lang="en-US" sz="2000" dirty="0" smtClean="0"/>
              <a:t>ASAT-</a:t>
            </a:r>
            <a:r>
              <a:rPr lang="hu-HU" sz="2000" dirty="0" smtClean="0"/>
              <a:t>95</a:t>
            </a:r>
            <a:r>
              <a:rPr lang="en-US" sz="2000" dirty="0" smtClean="0"/>
              <a:t> </a:t>
            </a:r>
            <a:r>
              <a:rPr lang="en-US" sz="2000" dirty="0"/>
              <a:t>(U/L) (range </a:t>
            </a:r>
            <a:r>
              <a:rPr lang="hu-HU" sz="2000" dirty="0"/>
              <a:t>2</a:t>
            </a:r>
            <a:r>
              <a:rPr lang="en-US" sz="2000" dirty="0" smtClean="0"/>
              <a:t>-</a:t>
            </a:r>
            <a:r>
              <a:rPr lang="hu-HU" sz="2000" dirty="0" smtClean="0"/>
              <a:t>35</a:t>
            </a:r>
            <a:r>
              <a:rPr lang="en-US" sz="2000" dirty="0" smtClean="0"/>
              <a:t>), </a:t>
            </a:r>
            <a:r>
              <a:rPr lang="en-US" sz="2000" dirty="0" smtClean="0"/>
              <a:t>ALAT-</a:t>
            </a:r>
            <a:r>
              <a:rPr lang="hu-HU" sz="2000" dirty="0" smtClean="0"/>
              <a:t>98</a:t>
            </a:r>
            <a:r>
              <a:rPr lang="en-US" sz="2000" dirty="0" smtClean="0"/>
              <a:t>, </a:t>
            </a:r>
            <a:r>
              <a:rPr lang="hu-HU" sz="2000" dirty="0" smtClean="0"/>
              <a:t>(</a:t>
            </a:r>
            <a:r>
              <a:rPr lang="en-US" sz="2000" dirty="0" smtClean="0"/>
              <a:t>range</a:t>
            </a:r>
            <a:r>
              <a:rPr lang="hu-HU" sz="2000" dirty="0" smtClean="0"/>
              <a:t> 2</a:t>
            </a:r>
            <a:r>
              <a:rPr lang="en-US" sz="2000" dirty="0" smtClean="0"/>
              <a:t>-</a:t>
            </a:r>
            <a:r>
              <a:rPr lang="hu-HU" sz="2000" dirty="0" smtClean="0"/>
              <a:t>45</a:t>
            </a:r>
            <a:r>
              <a:rPr lang="en-US" sz="2000" dirty="0" smtClean="0"/>
              <a:t>)</a:t>
            </a:r>
            <a:r>
              <a:rPr lang="hu-HU" sz="2000" dirty="0" smtClean="0"/>
              <a:t>, </a:t>
            </a:r>
            <a:r>
              <a:rPr lang="hu-HU" sz="2000" dirty="0" smtClean="0"/>
              <a:t>GGTP-152, (</a:t>
            </a:r>
            <a:r>
              <a:rPr lang="hu-HU" sz="2000" dirty="0" err="1" smtClean="0"/>
              <a:t>range</a:t>
            </a:r>
            <a:r>
              <a:rPr lang="hu-HU" sz="2000" dirty="0" smtClean="0"/>
              <a:t> 4-55 </a:t>
            </a:r>
            <a:r>
              <a:rPr lang="hu-HU" sz="2000" dirty="0" smtClean="0"/>
              <a:t>U/L)</a:t>
            </a:r>
          </a:p>
          <a:p>
            <a:pPr marL="0" indent="0">
              <a:buClr>
                <a:schemeClr val="dk2"/>
              </a:buClr>
              <a:buSzPts val="2800"/>
              <a:buNone/>
            </a:pPr>
            <a:r>
              <a:rPr lang="hu-HU" sz="2000" dirty="0" smtClean="0"/>
              <a:t>Se </a:t>
            </a:r>
            <a:r>
              <a:rPr lang="hu-HU" sz="2000" dirty="0" err="1" smtClean="0"/>
              <a:t>Iron</a:t>
            </a:r>
            <a:r>
              <a:rPr lang="hu-HU" sz="2000" dirty="0" smtClean="0"/>
              <a:t> </a:t>
            </a:r>
            <a:r>
              <a:rPr lang="hu-HU" sz="2000" dirty="0" smtClean="0"/>
              <a:t>5,1 (</a:t>
            </a:r>
            <a:r>
              <a:rPr lang="hu-HU" sz="2000" dirty="0" err="1" smtClean="0"/>
              <a:t>range</a:t>
            </a:r>
            <a:r>
              <a:rPr lang="hu-HU" sz="2000" dirty="0" smtClean="0"/>
              <a:t> 10,7-32,2 </a:t>
            </a:r>
            <a:r>
              <a:rPr lang="hu-HU" sz="2000" dirty="0" err="1" smtClean="0"/>
              <a:t>mikromol</a:t>
            </a:r>
            <a:r>
              <a:rPr lang="hu-HU" sz="2000" dirty="0" smtClean="0"/>
              <a:t>/l</a:t>
            </a:r>
            <a:r>
              <a:rPr lang="hu-HU" sz="2000" dirty="0" smtClean="0"/>
              <a:t>) (</a:t>
            </a:r>
            <a:r>
              <a:rPr lang="hu-HU" sz="2000" dirty="0" err="1" smtClean="0"/>
              <a:t>iron</a:t>
            </a:r>
            <a:r>
              <a:rPr lang="hu-HU" sz="2000" dirty="0" smtClean="0"/>
              <a:t> </a:t>
            </a:r>
            <a:r>
              <a:rPr lang="hu-HU" sz="2000" dirty="0" err="1" smtClean="0"/>
              <a:t>deficiency</a:t>
            </a:r>
            <a:r>
              <a:rPr lang="hu-HU" sz="2000" dirty="0" smtClean="0"/>
              <a:t> </a:t>
            </a:r>
            <a:r>
              <a:rPr lang="hu-HU" sz="2000" dirty="0" err="1" smtClean="0"/>
              <a:t>anaemia</a:t>
            </a:r>
            <a:r>
              <a:rPr lang="hu-HU" sz="2000" dirty="0" smtClean="0"/>
              <a:t>)</a:t>
            </a:r>
          </a:p>
          <a:p>
            <a:pPr marL="0" indent="0">
              <a:buClr>
                <a:schemeClr val="dk2"/>
              </a:buClr>
              <a:buSzPts val="2800"/>
              <a:buNone/>
            </a:pPr>
            <a:r>
              <a:rPr lang="hu-HU" sz="2000" dirty="0" err="1" smtClean="0"/>
              <a:t>Haemoglobin</a:t>
            </a:r>
            <a:r>
              <a:rPr lang="hu-HU" sz="2000" dirty="0" smtClean="0"/>
              <a:t>: 101 (</a:t>
            </a:r>
            <a:r>
              <a:rPr lang="hu-HU" sz="2000" dirty="0" err="1" smtClean="0"/>
              <a:t>range</a:t>
            </a:r>
            <a:r>
              <a:rPr lang="hu-HU" sz="2000" dirty="0" smtClean="0"/>
              <a:t> 120-160 g/l) </a:t>
            </a:r>
          </a:p>
          <a:p>
            <a:pPr marL="0" indent="0">
              <a:buClr>
                <a:schemeClr val="dk2"/>
              </a:buClr>
              <a:buSzPts val="2800"/>
              <a:buNone/>
            </a:pPr>
            <a:r>
              <a:rPr lang="hu-HU" sz="2000" dirty="0" err="1" smtClean="0"/>
              <a:t>Haematocrit</a:t>
            </a:r>
            <a:r>
              <a:rPr lang="hu-HU" sz="2000" dirty="0" smtClean="0"/>
              <a:t>: 0,28 (</a:t>
            </a:r>
            <a:r>
              <a:rPr lang="hu-HU" sz="2000" dirty="0" err="1" smtClean="0"/>
              <a:t>range</a:t>
            </a:r>
            <a:r>
              <a:rPr lang="hu-HU" sz="2000" dirty="0" smtClean="0"/>
              <a:t> 0,36-0,47 l/l)</a:t>
            </a:r>
          </a:p>
          <a:p>
            <a:pPr marL="0" indent="0">
              <a:buClr>
                <a:schemeClr val="dk2"/>
              </a:buClr>
              <a:buSzPts val="2800"/>
              <a:buNone/>
            </a:pPr>
            <a:endParaRPr lang="hu-HU" sz="2000" dirty="0"/>
          </a:p>
          <a:p>
            <a:pPr marL="0" lvl="0" indent="0">
              <a:buClr>
                <a:schemeClr val="dk2"/>
              </a:buClr>
              <a:buSzPts val="2800"/>
              <a:buNone/>
            </a:pPr>
            <a:r>
              <a:rPr lang="en-US" sz="2000" b="1" dirty="0">
                <a:solidFill>
                  <a:schemeClr val="dk2"/>
                </a:solidFill>
              </a:rPr>
              <a:t>Medications</a:t>
            </a:r>
            <a:r>
              <a:rPr lang="en-US" sz="2000" dirty="0"/>
              <a:t>: </a:t>
            </a:r>
            <a:endParaRPr lang="hu-HU" sz="2000" dirty="0"/>
          </a:p>
          <a:p>
            <a:r>
              <a:rPr lang="en-US" sz="2000" dirty="0"/>
              <a:t> </a:t>
            </a:r>
            <a:r>
              <a:rPr lang="hu-HU" sz="2000" dirty="0" err="1"/>
              <a:t>Remission</a:t>
            </a:r>
            <a:r>
              <a:rPr lang="hu-HU" sz="2000" dirty="0"/>
              <a:t> </a:t>
            </a:r>
            <a:r>
              <a:rPr lang="hu-HU" sz="2000" dirty="0" err="1"/>
              <a:t>period</a:t>
            </a:r>
            <a:r>
              <a:rPr lang="hu-HU" sz="2000" dirty="0"/>
              <a:t>: </a:t>
            </a:r>
            <a:r>
              <a:rPr lang="hu-HU" sz="2000" dirty="0" err="1"/>
              <a:t>sulfalazin</a:t>
            </a:r>
            <a:r>
              <a:rPr lang="hu-HU" sz="2000" dirty="0"/>
              <a:t> 3000mg/</a:t>
            </a:r>
            <a:r>
              <a:rPr lang="hu-HU" sz="2000" dirty="0" err="1"/>
              <a:t>day</a:t>
            </a:r>
            <a:r>
              <a:rPr lang="hu-HU" sz="2000" dirty="0"/>
              <a:t> (3x2/</a:t>
            </a:r>
            <a:r>
              <a:rPr lang="hu-HU" sz="2000" dirty="0" err="1"/>
              <a:t>day</a:t>
            </a:r>
            <a:r>
              <a:rPr lang="hu-HU" sz="2000" dirty="0"/>
              <a:t>) </a:t>
            </a:r>
          </a:p>
          <a:p>
            <a:r>
              <a:rPr lang="hu-HU" sz="2000" dirty="0" err="1"/>
              <a:t>Relapse</a:t>
            </a:r>
            <a:r>
              <a:rPr lang="hu-HU" sz="2000" dirty="0"/>
              <a:t> </a:t>
            </a:r>
            <a:r>
              <a:rPr lang="hu-HU" sz="2000" dirty="0" err="1"/>
              <a:t>period</a:t>
            </a:r>
            <a:r>
              <a:rPr lang="hu-HU" sz="2000" dirty="0"/>
              <a:t>: </a:t>
            </a:r>
            <a:r>
              <a:rPr lang="hu-HU" sz="2000" dirty="0" err="1"/>
              <a:t>sulfalazin</a:t>
            </a:r>
            <a:r>
              <a:rPr lang="hu-HU" sz="2000" dirty="0"/>
              <a:t> 6000mg/</a:t>
            </a:r>
            <a:r>
              <a:rPr lang="hu-HU" sz="2000" dirty="0" err="1"/>
              <a:t>day</a:t>
            </a:r>
            <a:r>
              <a:rPr lang="hu-HU" sz="2000" dirty="0"/>
              <a:t> (4x3/</a:t>
            </a:r>
            <a:r>
              <a:rPr lang="hu-HU" sz="2000" dirty="0" err="1"/>
              <a:t>day</a:t>
            </a:r>
            <a:r>
              <a:rPr lang="hu-HU" sz="2000" dirty="0"/>
              <a:t>) and </a:t>
            </a:r>
            <a:r>
              <a:rPr lang="hu-HU" sz="2000" dirty="0" err="1"/>
              <a:t>steroid</a:t>
            </a:r>
            <a:r>
              <a:rPr lang="hu-HU" sz="2000" dirty="0"/>
              <a:t> (</a:t>
            </a:r>
            <a:r>
              <a:rPr lang="hu-HU" sz="2000" dirty="0" err="1"/>
              <a:t>methylprednisolone</a:t>
            </a:r>
            <a:r>
              <a:rPr lang="hu-HU" sz="2000" dirty="0"/>
              <a:t> </a:t>
            </a:r>
            <a:r>
              <a:rPr lang="hu-HU" sz="2000" dirty="0" err="1"/>
              <a:t>orally</a:t>
            </a:r>
            <a:r>
              <a:rPr lang="hu-HU" sz="2000" dirty="0"/>
              <a:t>,</a:t>
            </a:r>
            <a:r>
              <a:rPr lang="en-US" sz="2000" dirty="0"/>
              <a:t> </a:t>
            </a:r>
            <a:r>
              <a:rPr lang="hu-HU" sz="2000" dirty="0"/>
              <a:t>w</a:t>
            </a:r>
            <a:r>
              <a:rPr lang="en-US" sz="2000" dirty="0" err="1"/>
              <a:t>ith</a:t>
            </a:r>
            <a:r>
              <a:rPr lang="en-US" sz="2000" dirty="0"/>
              <a:t> a decreasing dose of 24 mg</a:t>
            </a:r>
            <a:r>
              <a:rPr lang="hu-HU" sz="2000" dirty="0"/>
              <a:t>) and</a:t>
            </a:r>
            <a:r>
              <a:rPr lang="en-US" sz="2000" dirty="0"/>
              <a:t> </a:t>
            </a:r>
            <a:r>
              <a:rPr lang="en-US" sz="2000" dirty="0" err="1"/>
              <a:t>mesalamine</a:t>
            </a:r>
            <a:r>
              <a:rPr lang="en-US" sz="2000" dirty="0"/>
              <a:t> in the form of an enema, directly into the intestine</a:t>
            </a:r>
          </a:p>
          <a:p>
            <a:pPr marL="0" indent="0">
              <a:buClr>
                <a:schemeClr val="dk2"/>
              </a:buClr>
              <a:buSzPts val="2800"/>
              <a:buNone/>
            </a:pPr>
            <a:endParaRPr lang="en-US" sz="2000" dirty="0" smtClean="0"/>
          </a:p>
          <a:p>
            <a:pPr marL="0" lvl="0" indent="0" algn="l" rtl="0">
              <a:lnSpc>
                <a:spcPct val="90000"/>
              </a:lnSpc>
              <a:spcBef>
                <a:spcPts val="1000"/>
              </a:spcBef>
              <a:spcAft>
                <a:spcPts val="0"/>
              </a:spcAft>
              <a:buClr>
                <a:schemeClr val="dk2"/>
              </a:buClr>
              <a:buSzPts val="2800"/>
              <a:buNone/>
            </a:pPr>
            <a:endParaRPr sz="2000" dirty="0"/>
          </a:p>
        </p:txBody>
      </p:sp>
      <p:sp>
        <p:nvSpPr>
          <p:cNvPr id="188" name="Google Shape;188;p11"/>
          <p:cNvSpPr txBox="1"/>
          <p:nvPr/>
        </p:nvSpPr>
        <p:spPr>
          <a:xfrm>
            <a:off x="571381" y="832948"/>
            <a:ext cx="3930316" cy="2743509"/>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rgbClr val="1F3864"/>
              </a:buClr>
              <a:buSzPts val="4400"/>
              <a:buFont typeface="Calibri"/>
              <a:buNone/>
            </a:pPr>
            <a:r>
              <a:rPr lang="en-US" sz="4400" b="0" i="0" u="none" strike="noStrike" cap="none" dirty="0">
                <a:solidFill>
                  <a:srgbClr val="1F3864"/>
                </a:solidFill>
                <a:latin typeface="Calibri"/>
                <a:ea typeface="Calibri"/>
                <a:cs typeface="Calibri"/>
                <a:sym typeface="Calibri"/>
              </a:rPr>
              <a:t>ISNS </a:t>
            </a:r>
            <a:br>
              <a:rPr lang="en-US" sz="4400" b="0" i="0" u="none" strike="noStrike" cap="none" dirty="0">
                <a:solidFill>
                  <a:srgbClr val="1F3864"/>
                </a:solidFill>
                <a:latin typeface="Calibri"/>
                <a:ea typeface="Calibri"/>
                <a:cs typeface="Calibri"/>
                <a:sym typeface="Calibri"/>
              </a:rPr>
            </a:br>
            <a:r>
              <a:rPr lang="en-US" sz="4400" b="0" i="0" u="none" strike="noStrike" cap="none" dirty="0">
                <a:solidFill>
                  <a:srgbClr val="1F3864"/>
                </a:solidFill>
                <a:latin typeface="Calibri"/>
                <a:ea typeface="Calibri"/>
                <a:cs typeface="Calibri"/>
                <a:sym typeface="Calibri"/>
              </a:rPr>
              <a:t>CASE STUDY:</a:t>
            </a:r>
            <a:br>
              <a:rPr lang="en-US" sz="4400" b="0" i="0" u="none" strike="noStrike" cap="none" dirty="0">
                <a:solidFill>
                  <a:srgbClr val="1F3864"/>
                </a:solidFill>
                <a:latin typeface="Calibri"/>
                <a:ea typeface="Calibri"/>
                <a:cs typeface="Calibri"/>
                <a:sym typeface="Calibri"/>
              </a:rPr>
            </a:br>
            <a:endParaRPr sz="4400" b="0" i="0" u="none" strike="noStrike" cap="none" dirty="0">
              <a:solidFill>
                <a:schemeClr val="dk1"/>
              </a:solidFill>
              <a:latin typeface="Calibri"/>
              <a:ea typeface="Calibri"/>
              <a:cs typeface="Calibri"/>
              <a:sym typeface="Calibri"/>
            </a:endParaRPr>
          </a:p>
        </p:txBody>
      </p:sp>
      <p:pic>
        <p:nvPicPr>
          <p:cNvPr id="189" name="Google Shape;189;p11" descr="Logo&#10;&#10;Description automatically generated"/>
          <p:cNvPicPr preferRelativeResize="0"/>
          <p:nvPr/>
        </p:nvPicPr>
        <p:blipFill rotWithShape="1">
          <a:blip r:embed="rId3">
            <a:alphaModFix/>
          </a:blip>
          <a:srcRect/>
          <a:stretch/>
        </p:blipFill>
        <p:spPr>
          <a:xfrm>
            <a:off x="1409247" y="4013868"/>
            <a:ext cx="2254584" cy="1961461"/>
          </a:xfrm>
          <a:prstGeom prst="rect">
            <a:avLst/>
          </a:prstGeom>
          <a:noFill/>
          <a:ln>
            <a:noFill/>
          </a:ln>
        </p:spPr>
      </p:pic>
      <p:pic>
        <p:nvPicPr>
          <p:cNvPr id="2" name="Google Shape;178;p10">
            <a:extLst>
              <a:ext uri="{FF2B5EF4-FFF2-40B4-BE49-F238E27FC236}">
                <a16:creationId xmlns:a16="http://schemas.microsoft.com/office/drawing/2014/main" id="{706C39CA-18F6-4B8D-03FD-2329726756B0}"/>
              </a:ext>
            </a:extLst>
          </p:cNvPr>
          <p:cNvPicPr preferRelativeResize="0"/>
          <p:nvPr/>
        </p:nvPicPr>
        <p:blipFill rotWithShape="1">
          <a:blip r:embed="rId4">
            <a:alphaModFix/>
          </a:blip>
          <a:srcRect/>
          <a:stretch/>
        </p:blipFill>
        <p:spPr>
          <a:xfrm>
            <a:off x="0" y="6389075"/>
            <a:ext cx="12192000" cy="468923"/>
          </a:xfrm>
          <a:prstGeom prst="rect">
            <a:avLst/>
          </a:prstGeom>
          <a:noFill/>
          <a:ln>
            <a:noFill/>
          </a:ln>
        </p:spPr>
      </p:pic>
      <p:sp>
        <p:nvSpPr>
          <p:cNvPr id="3" name="TextBox 2">
            <a:extLst>
              <a:ext uri="{FF2B5EF4-FFF2-40B4-BE49-F238E27FC236}">
                <a16:creationId xmlns:a16="http://schemas.microsoft.com/office/drawing/2014/main" id="{E68F599D-077E-96DD-15C0-D184D088C123}"/>
              </a:ext>
            </a:extLst>
          </p:cNvPr>
          <p:cNvSpPr txBox="1"/>
          <p:nvPr/>
        </p:nvSpPr>
        <p:spPr>
          <a:xfrm>
            <a:off x="2660821" y="6426777"/>
            <a:ext cx="6870357" cy="553998"/>
          </a:xfrm>
          <a:prstGeom prst="rect">
            <a:avLst/>
          </a:prstGeom>
          <a:noFill/>
        </p:spPr>
        <p:txBody>
          <a:bodyPr wrap="square" rtlCol="0">
            <a:spAutoFit/>
          </a:bodyPr>
          <a:lstStyle/>
          <a:p>
            <a:r>
              <a:rPr lang="en-US" sz="1600" dirty="0">
                <a:solidFill>
                  <a:schemeClr val="accent4">
                    <a:lumMod val="40000"/>
                    <a:lumOff val="60000"/>
                  </a:schemeClr>
                </a:solidFill>
                <a:latin typeface="Times New Roman" panose="02020603050405020304" pitchFamily="18" charset="0"/>
                <a:cs typeface="Times New Roman" panose="02020603050405020304" pitchFamily="18" charset="0"/>
              </a:rPr>
              <a:t>International Science Nutrition Society – CURARE CAUSAM -- ISNS 2023 </a:t>
            </a:r>
          </a:p>
          <a:p>
            <a:endParaRPr lang="en-US" dirty="0"/>
          </a:p>
        </p:txBody>
      </p:sp>
    </p:spTree>
    <p:extLst>
      <p:ext uri="{BB962C8B-B14F-4D97-AF65-F5344CB8AC3E}">
        <p14:creationId xmlns:p14="http://schemas.microsoft.com/office/powerpoint/2010/main" val="268807840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3"/>
        <p:cNvGrpSpPr/>
        <p:nvPr/>
      </p:nvGrpSpPr>
      <p:grpSpPr>
        <a:xfrm>
          <a:off x="0" y="0"/>
          <a:ext cx="0" cy="0"/>
          <a:chOff x="0" y="0"/>
          <a:chExt cx="0" cy="0"/>
        </a:xfrm>
      </p:grpSpPr>
      <p:sp>
        <p:nvSpPr>
          <p:cNvPr id="194" name="Google Shape;194;p12"/>
          <p:cNvSpPr txBox="1">
            <a:spLocks noGrp="1"/>
          </p:cNvSpPr>
          <p:nvPr>
            <p:ph type="title"/>
          </p:nvPr>
        </p:nvSpPr>
        <p:spPr>
          <a:xfrm>
            <a:off x="839788" y="182375"/>
            <a:ext cx="3932237" cy="16002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000"/>
              <a:buFont typeface="Calibri"/>
              <a:buNone/>
            </a:pPr>
            <a:r>
              <a:rPr lang="en-US" sz="4000" b="1"/>
              <a:t>THERAPY</a:t>
            </a:r>
            <a:r>
              <a:rPr lang="en-US" sz="4000"/>
              <a:t> </a:t>
            </a:r>
            <a:endParaRPr/>
          </a:p>
        </p:txBody>
      </p:sp>
      <p:sp>
        <p:nvSpPr>
          <p:cNvPr id="195" name="Google Shape;195;p12"/>
          <p:cNvSpPr txBox="1">
            <a:spLocks noGrp="1"/>
          </p:cNvSpPr>
          <p:nvPr>
            <p:ph type="body" idx="1"/>
          </p:nvPr>
        </p:nvSpPr>
        <p:spPr>
          <a:xfrm>
            <a:off x="839788" y="2222427"/>
            <a:ext cx="6583365" cy="4087433"/>
          </a:xfrm>
          <a:prstGeom prst="rect">
            <a:avLst/>
          </a:prstGeom>
          <a:noFill/>
          <a:ln>
            <a:noFill/>
          </a:ln>
        </p:spPr>
        <p:txBody>
          <a:bodyPr spcFirstLastPara="1" wrap="square" lIns="91425" tIns="45700" rIns="91425" bIns="45700" anchor="t" anchorCtr="0">
            <a:normAutofit fontScale="92500" lnSpcReduction="20000"/>
          </a:bodyPr>
          <a:lstStyle/>
          <a:p>
            <a:pPr lvl="0" fontAlgn="base">
              <a:spcBef>
                <a:spcPts val="0"/>
              </a:spcBef>
            </a:pPr>
            <a:r>
              <a:rPr lang="en-US" sz="1800" b="1" dirty="0">
                <a:solidFill>
                  <a:srgbClr val="000000"/>
                </a:solidFill>
                <a:latin typeface="Lustria"/>
              </a:rPr>
              <a:t>Proprietary blend I</a:t>
            </a:r>
            <a:r>
              <a:rPr lang="en-US" sz="1800" dirty="0">
                <a:solidFill>
                  <a:srgbClr val="000000"/>
                </a:solidFill>
                <a:latin typeface="Lustria"/>
              </a:rPr>
              <a:t>:</a:t>
            </a:r>
            <a:r>
              <a:rPr lang="hu-HU" sz="1800" dirty="0">
                <a:solidFill>
                  <a:srgbClr val="000000"/>
                </a:solidFill>
                <a:latin typeface="Lustria"/>
              </a:rPr>
              <a:t> </a:t>
            </a:r>
            <a:r>
              <a:rPr lang="en-US" sz="1800" dirty="0" smtClean="0">
                <a:solidFill>
                  <a:srgbClr val="000000"/>
                </a:solidFill>
                <a:latin typeface="Lustria"/>
              </a:rPr>
              <a:t>2x</a:t>
            </a:r>
            <a:r>
              <a:rPr lang="hu-HU" sz="1800" dirty="0" smtClean="0">
                <a:solidFill>
                  <a:srgbClr val="000000"/>
                </a:solidFill>
                <a:latin typeface="Lustria"/>
              </a:rPr>
              <a:t>5</a:t>
            </a:r>
            <a:r>
              <a:rPr lang="en-US" sz="1800" dirty="0" smtClean="0">
                <a:solidFill>
                  <a:srgbClr val="000000"/>
                </a:solidFill>
                <a:latin typeface="Lustria"/>
              </a:rPr>
              <a:t> </a:t>
            </a:r>
            <a:r>
              <a:rPr lang="en-US" sz="1800" dirty="0">
                <a:solidFill>
                  <a:srgbClr val="000000"/>
                </a:solidFill>
                <a:latin typeface="Lustria"/>
              </a:rPr>
              <a:t>drops, morning and</a:t>
            </a:r>
          </a:p>
          <a:p>
            <a:pPr marL="0" lvl="0" indent="0" fontAlgn="base">
              <a:spcBef>
                <a:spcPts val="0"/>
              </a:spcBef>
            </a:pPr>
            <a:r>
              <a:rPr lang="en-US" sz="1800" dirty="0">
                <a:solidFill>
                  <a:srgbClr val="000000"/>
                </a:solidFill>
                <a:latin typeface="Lustria"/>
              </a:rPr>
              <a:t>evening, for 3 days, then every 3 days then</a:t>
            </a:r>
          </a:p>
          <a:p>
            <a:pPr marL="0" lvl="0" indent="0" fontAlgn="base">
              <a:spcBef>
                <a:spcPts val="0"/>
              </a:spcBef>
            </a:pPr>
            <a:r>
              <a:rPr lang="en-US" sz="1800" dirty="0">
                <a:solidFill>
                  <a:srgbClr val="000000"/>
                </a:solidFill>
                <a:latin typeface="Lustria"/>
              </a:rPr>
              <a:t>increased by 1-1 drops every 3 days to 2x1</a:t>
            </a:r>
            <a:r>
              <a:rPr lang="hu-HU" sz="1800" dirty="0" smtClean="0">
                <a:solidFill>
                  <a:srgbClr val="000000"/>
                </a:solidFill>
                <a:latin typeface="Lustria"/>
              </a:rPr>
              <a:t>0</a:t>
            </a:r>
          </a:p>
          <a:p>
            <a:pPr marL="0" lvl="0" indent="0" fontAlgn="base">
              <a:spcBef>
                <a:spcPts val="0"/>
              </a:spcBef>
            </a:pPr>
            <a:endParaRPr lang="hu-HU" sz="1800" dirty="0" smtClean="0">
              <a:solidFill>
                <a:srgbClr val="000000"/>
              </a:solidFill>
              <a:latin typeface="Lustria"/>
            </a:endParaRPr>
          </a:p>
          <a:p>
            <a:pPr marL="0" indent="0" fontAlgn="base">
              <a:spcBef>
                <a:spcPts val="0"/>
              </a:spcBef>
            </a:pPr>
            <a:r>
              <a:rPr lang="en-US" sz="1800" b="1" dirty="0">
                <a:solidFill>
                  <a:prstClr val="black"/>
                </a:solidFill>
                <a:latin typeface="Lustria"/>
                <a:cs typeface="Calibri Light" panose="020F0302020204030204" pitchFamily="34" charset="0"/>
              </a:rPr>
              <a:t>Proprietary blend II </a:t>
            </a:r>
            <a:r>
              <a:rPr lang="en-US" sz="1800" dirty="0">
                <a:solidFill>
                  <a:prstClr val="black"/>
                </a:solidFill>
                <a:latin typeface="Lustria"/>
                <a:cs typeface="Calibri Light" panose="020F0302020204030204" pitchFamily="34" charset="0"/>
              </a:rPr>
              <a:t>:</a:t>
            </a:r>
            <a:r>
              <a:rPr lang="x-none" sz="1800" dirty="0">
                <a:latin typeface="Lustria"/>
              </a:rPr>
              <a:t>1 in the morning for </a:t>
            </a:r>
            <a:r>
              <a:rPr lang="hu-HU" sz="1800" dirty="0" smtClean="0">
                <a:latin typeface="Lustria"/>
              </a:rPr>
              <a:t>7</a:t>
            </a:r>
            <a:r>
              <a:rPr lang="x-none" sz="1800" dirty="0" smtClean="0">
                <a:latin typeface="Lustria"/>
              </a:rPr>
              <a:t> </a:t>
            </a:r>
            <a:r>
              <a:rPr lang="x-none" sz="1800" dirty="0">
                <a:latin typeface="Lustria"/>
              </a:rPr>
              <a:t>days, then 2, 1 in the morning and 1 </a:t>
            </a:r>
            <a:r>
              <a:rPr lang="hu-HU" sz="1800" dirty="0" smtClean="0">
                <a:latin typeface="Lustria"/>
              </a:rPr>
              <a:t>in </a:t>
            </a:r>
            <a:r>
              <a:rPr lang="hu-HU" sz="1800" dirty="0" err="1" smtClean="0">
                <a:latin typeface="Lustria"/>
              </a:rPr>
              <a:t>the</a:t>
            </a:r>
            <a:r>
              <a:rPr lang="hu-HU" sz="1800" dirty="0" smtClean="0">
                <a:latin typeface="Lustria"/>
              </a:rPr>
              <a:t> </a:t>
            </a:r>
            <a:r>
              <a:rPr lang="hu-HU" sz="1800" dirty="0" err="1" smtClean="0">
                <a:latin typeface="Lustria"/>
              </a:rPr>
              <a:t>afternoon</a:t>
            </a:r>
            <a:endParaRPr lang="en-US" sz="1800" dirty="0">
              <a:solidFill>
                <a:prstClr val="black"/>
              </a:solidFill>
              <a:latin typeface="Lustria"/>
              <a:cs typeface="Calibri Light" panose="020F0302020204030204" pitchFamily="34" charset="0"/>
            </a:endParaRPr>
          </a:p>
          <a:p>
            <a:pPr marL="0" lvl="0" indent="0" fontAlgn="base">
              <a:spcBef>
                <a:spcPts val="0"/>
              </a:spcBef>
            </a:pPr>
            <a:r>
              <a:rPr lang="en-US" sz="1800" dirty="0" smtClean="0">
                <a:solidFill>
                  <a:srgbClr val="000000"/>
                </a:solidFill>
                <a:latin typeface="Lustria"/>
              </a:rPr>
              <a:t> </a:t>
            </a:r>
            <a:endParaRPr lang="en-US" sz="1800" dirty="0">
              <a:solidFill>
                <a:srgbClr val="000000"/>
              </a:solidFill>
              <a:latin typeface="Lustria"/>
            </a:endParaRPr>
          </a:p>
          <a:p>
            <a:pPr lvl="0" fontAlgn="base">
              <a:spcBef>
                <a:spcPts val="0"/>
              </a:spcBef>
            </a:pPr>
            <a:r>
              <a:rPr lang="en-US" sz="1800" b="1" dirty="0">
                <a:solidFill>
                  <a:srgbClr val="000000"/>
                </a:solidFill>
                <a:latin typeface="Lustria"/>
              </a:rPr>
              <a:t>Proprietary blend III</a:t>
            </a:r>
            <a:r>
              <a:rPr lang="en-US" sz="1800" dirty="0">
                <a:solidFill>
                  <a:srgbClr val="000000"/>
                </a:solidFill>
                <a:latin typeface="Lustria"/>
              </a:rPr>
              <a:t>:</a:t>
            </a:r>
            <a:r>
              <a:rPr lang="hu-HU" sz="1800" dirty="0">
                <a:solidFill>
                  <a:srgbClr val="000000"/>
                </a:solidFill>
                <a:latin typeface="Lustria"/>
              </a:rPr>
              <a:t> 1/2 </a:t>
            </a:r>
            <a:r>
              <a:rPr lang="en-US" sz="1800" dirty="0">
                <a:solidFill>
                  <a:srgbClr val="000000"/>
                </a:solidFill>
                <a:latin typeface="Lustria"/>
              </a:rPr>
              <a:t>sachet in the morning</a:t>
            </a:r>
          </a:p>
          <a:p>
            <a:pPr marL="0" lvl="0" indent="0" fontAlgn="base">
              <a:spcBef>
                <a:spcPts val="0"/>
              </a:spcBef>
            </a:pPr>
            <a:r>
              <a:rPr lang="en-US" sz="1800" dirty="0">
                <a:solidFill>
                  <a:srgbClr val="000000"/>
                </a:solidFill>
                <a:latin typeface="Lustria"/>
              </a:rPr>
              <a:t>for </a:t>
            </a:r>
            <a:r>
              <a:rPr lang="hu-HU" sz="1800" dirty="0">
                <a:solidFill>
                  <a:srgbClr val="000000"/>
                </a:solidFill>
                <a:latin typeface="Lustria"/>
              </a:rPr>
              <a:t>7</a:t>
            </a:r>
            <a:r>
              <a:rPr lang="en-US" sz="1800" dirty="0">
                <a:solidFill>
                  <a:srgbClr val="000000"/>
                </a:solidFill>
                <a:latin typeface="Lustria"/>
              </a:rPr>
              <a:t> days then 1 sachet in the morning</a:t>
            </a:r>
            <a:r>
              <a:rPr lang="hu-HU" sz="1800" dirty="0">
                <a:solidFill>
                  <a:srgbClr val="000000"/>
                </a:solidFill>
                <a:latin typeface="Lustria"/>
              </a:rPr>
              <a:t> </a:t>
            </a:r>
            <a:r>
              <a:rPr lang="hu-HU" sz="1800" dirty="0" err="1">
                <a:solidFill>
                  <a:srgbClr val="000000"/>
                </a:solidFill>
                <a:latin typeface="Lustria"/>
              </a:rPr>
              <a:t>for</a:t>
            </a:r>
            <a:r>
              <a:rPr lang="hu-HU" sz="1800" dirty="0">
                <a:solidFill>
                  <a:srgbClr val="000000"/>
                </a:solidFill>
                <a:latin typeface="Lustria"/>
              </a:rPr>
              <a:t> 7 </a:t>
            </a:r>
            <a:r>
              <a:rPr lang="hu-HU" sz="1800" dirty="0" err="1">
                <a:solidFill>
                  <a:srgbClr val="000000"/>
                </a:solidFill>
                <a:latin typeface="Lustria"/>
              </a:rPr>
              <a:t>days</a:t>
            </a:r>
            <a:r>
              <a:rPr lang="hu-HU" sz="1800" dirty="0">
                <a:solidFill>
                  <a:srgbClr val="000000"/>
                </a:solidFill>
                <a:latin typeface="Lustria"/>
              </a:rPr>
              <a:t> </a:t>
            </a:r>
            <a:r>
              <a:rPr lang="hu-HU" sz="1800" dirty="0" err="1">
                <a:solidFill>
                  <a:srgbClr val="000000"/>
                </a:solidFill>
                <a:latin typeface="Lustria"/>
              </a:rPr>
              <a:t>then</a:t>
            </a:r>
            <a:r>
              <a:rPr lang="en-US" sz="1800" dirty="0">
                <a:solidFill>
                  <a:srgbClr val="000000"/>
                </a:solidFill>
                <a:latin typeface="Lustria"/>
              </a:rPr>
              <a:t> 1 sachet in the morning and 1 sachet in the evening </a:t>
            </a:r>
            <a:endParaRPr lang="hu-HU" sz="1800" dirty="0">
              <a:solidFill>
                <a:srgbClr val="000000"/>
              </a:solidFill>
              <a:latin typeface="Lustria"/>
            </a:endParaRPr>
          </a:p>
          <a:p>
            <a:pPr lvl="0" fontAlgn="base">
              <a:spcBef>
                <a:spcPts val="0"/>
              </a:spcBef>
            </a:pPr>
            <a:endParaRPr lang="hu-HU" sz="1800" b="1" dirty="0">
              <a:solidFill>
                <a:srgbClr val="000000"/>
              </a:solidFill>
              <a:latin typeface="Lustria"/>
            </a:endParaRPr>
          </a:p>
          <a:p>
            <a:pPr lvl="0" fontAlgn="base">
              <a:spcBef>
                <a:spcPts val="0"/>
              </a:spcBef>
            </a:pPr>
            <a:r>
              <a:rPr lang="en-US" sz="1800" b="1" dirty="0">
                <a:solidFill>
                  <a:srgbClr val="000000"/>
                </a:solidFill>
                <a:latin typeface="Lustria"/>
              </a:rPr>
              <a:t>Proprietary blend IV</a:t>
            </a:r>
            <a:r>
              <a:rPr lang="en-US" sz="1800" dirty="0">
                <a:solidFill>
                  <a:srgbClr val="000000"/>
                </a:solidFill>
                <a:latin typeface="Lustria"/>
              </a:rPr>
              <a:t>: 1</a:t>
            </a:r>
            <a:r>
              <a:rPr lang="hu-HU" sz="1800" dirty="0">
                <a:solidFill>
                  <a:srgbClr val="000000"/>
                </a:solidFill>
                <a:latin typeface="Lustria"/>
              </a:rPr>
              <a:t>/2</a:t>
            </a:r>
            <a:r>
              <a:rPr lang="en-US" sz="1800" dirty="0">
                <a:solidFill>
                  <a:srgbClr val="000000"/>
                </a:solidFill>
                <a:latin typeface="Lustria"/>
              </a:rPr>
              <a:t> teaspoon in the</a:t>
            </a:r>
          </a:p>
          <a:p>
            <a:pPr marL="0" lvl="0" indent="0" fontAlgn="base">
              <a:spcBef>
                <a:spcPts val="0"/>
              </a:spcBef>
            </a:pPr>
            <a:r>
              <a:rPr lang="hu-HU" sz="1800" dirty="0">
                <a:solidFill>
                  <a:srgbClr val="000000"/>
                </a:solidFill>
                <a:latin typeface="Lustria"/>
              </a:rPr>
              <a:t>m</a:t>
            </a:r>
            <a:r>
              <a:rPr lang="en-US" sz="1800" dirty="0" err="1">
                <a:solidFill>
                  <a:srgbClr val="000000"/>
                </a:solidFill>
                <a:latin typeface="Lustria"/>
              </a:rPr>
              <a:t>orning</a:t>
            </a:r>
            <a:endParaRPr lang="hu-HU" sz="1800" dirty="0">
              <a:solidFill>
                <a:srgbClr val="000000"/>
              </a:solidFill>
              <a:latin typeface="Lustria"/>
            </a:endParaRPr>
          </a:p>
          <a:p>
            <a:pPr marL="0" lvl="0" indent="0" fontAlgn="base">
              <a:spcBef>
                <a:spcPts val="0"/>
              </a:spcBef>
            </a:pPr>
            <a:endParaRPr lang="en-US" sz="1800" dirty="0">
              <a:solidFill>
                <a:srgbClr val="000000"/>
              </a:solidFill>
              <a:latin typeface="Lustria"/>
            </a:endParaRPr>
          </a:p>
          <a:p>
            <a:pPr lvl="0" fontAlgn="base">
              <a:spcBef>
                <a:spcPts val="0"/>
              </a:spcBef>
            </a:pPr>
            <a:r>
              <a:rPr lang="en-US" sz="1800" b="1" dirty="0">
                <a:solidFill>
                  <a:srgbClr val="000000"/>
                </a:solidFill>
                <a:latin typeface="Lustria"/>
              </a:rPr>
              <a:t>Proprietary blend V</a:t>
            </a:r>
            <a:r>
              <a:rPr lang="en-US" sz="1800" dirty="0">
                <a:solidFill>
                  <a:srgbClr val="000000"/>
                </a:solidFill>
                <a:latin typeface="Lustria"/>
              </a:rPr>
              <a:t>: </a:t>
            </a:r>
            <a:r>
              <a:rPr lang="hu-HU" sz="1800" dirty="0">
                <a:solidFill>
                  <a:srgbClr val="000000"/>
                </a:solidFill>
                <a:latin typeface="Lustria"/>
              </a:rPr>
              <a:t>1</a:t>
            </a:r>
            <a:r>
              <a:rPr lang="en-US" sz="1800" dirty="0">
                <a:solidFill>
                  <a:srgbClr val="000000"/>
                </a:solidFill>
                <a:latin typeface="Lustria"/>
              </a:rPr>
              <a:t> teaspoon in the</a:t>
            </a:r>
          </a:p>
          <a:p>
            <a:pPr marL="0" lvl="0" indent="0" fontAlgn="base">
              <a:spcBef>
                <a:spcPts val="0"/>
              </a:spcBef>
            </a:pPr>
            <a:r>
              <a:rPr lang="en-US" sz="1800" dirty="0">
                <a:solidFill>
                  <a:srgbClr val="000000"/>
                </a:solidFill>
                <a:latin typeface="Lustria"/>
              </a:rPr>
              <a:t> in the evening</a:t>
            </a:r>
            <a:r>
              <a:rPr lang="hu-HU" sz="1800" dirty="0">
                <a:solidFill>
                  <a:srgbClr val="000000"/>
                </a:solidFill>
                <a:latin typeface="Lustria"/>
              </a:rPr>
              <a:t> </a:t>
            </a:r>
            <a:r>
              <a:rPr lang="hu-HU" sz="1800" dirty="0" err="1">
                <a:solidFill>
                  <a:srgbClr val="000000"/>
                </a:solidFill>
                <a:latin typeface="Lustria"/>
              </a:rPr>
              <a:t>for</a:t>
            </a:r>
            <a:r>
              <a:rPr lang="hu-HU" sz="1800" dirty="0">
                <a:solidFill>
                  <a:srgbClr val="000000"/>
                </a:solidFill>
                <a:latin typeface="Lustria"/>
              </a:rPr>
              <a:t> 7 </a:t>
            </a:r>
            <a:r>
              <a:rPr lang="hu-HU" sz="1800" dirty="0" err="1">
                <a:solidFill>
                  <a:srgbClr val="000000"/>
                </a:solidFill>
                <a:latin typeface="Lustria"/>
              </a:rPr>
              <a:t>days</a:t>
            </a:r>
            <a:r>
              <a:rPr lang="hu-HU" sz="1800" dirty="0">
                <a:solidFill>
                  <a:srgbClr val="000000"/>
                </a:solidFill>
                <a:latin typeface="Lustria"/>
              </a:rPr>
              <a:t>, </a:t>
            </a:r>
            <a:r>
              <a:rPr lang="hu-HU" sz="1800" dirty="0" err="1">
                <a:solidFill>
                  <a:srgbClr val="000000"/>
                </a:solidFill>
                <a:latin typeface="Lustria"/>
              </a:rPr>
              <a:t>then</a:t>
            </a:r>
            <a:r>
              <a:rPr lang="hu-HU" sz="1800" dirty="0">
                <a:solidFill>
                  <a:srgbClr val="000000"/>
                </a:solidFill>
                <a:latin typeface="Lustria"/>
              </a:rPr>
              <a:t> 1 </a:t>
            </a:r>
            <a:r>
              <a:rPr lang="hu-HU" sz="1800" dirty="0" err="1">
                <a:solidFill>
                  <a:srgbClr val="000000"/>
                </a:solidFill>
                <a:latin typeface="Lustria"/>
              </a:rPr>
              <a:t>teaspoon</a:t>
            </a:r>
            <a:r>
              <a:rPr lang="hu-HU" sz="1800" dirty="0">
                <a:solidFill>
                  <a:srgbClr val="000000"/>
                </a:solidFill>
                <a:latin typeface="Lustria"/>
              </a:rPr>
              <a:t> in </a:t>
            </a:r>
            <a:r>
              <a:rPr lang="hu-HU" sz="1800" dirty="0" err="1">
                <a:solidFill>
                  <a:srgbClr val="000000"/>
                </a:solidFill>
                <a:latin typeface="Lustria"/>
              </a:rPr>
              <a:t>the</a:t>
            </a:r>
            <a:r>
              <a:rPr lang="hu-HU" sz="1800" dirty="0">
                <a:solidFill>
                  <a:srgbClr val="000000"/>
                </a:solidFill>
                <a:latin typeface="Lustria"/>
              </a:rPr>
              <a:t> </a:t>
            </a:r>
            <a:r>
              <a:rPr lang="hu-HU" sz="1800" dirty="0" err="1">
                <a:solidFill>
                  <a:srgbClr val="000000"/>
                </a:solidFill>
                <a:latin typeface="Lustria"/>
              </a:rPr>
              <a:t>morning</a:t>
            </a:r>
            <a:r>
              <a:rPr lang="hu-HU" sz="1800" dirty="0">
                <a:solidFill>
                  <a:srgbClr val="000000"/>
                </a:solidFill>
                <a:latin typeface="Lustria"/>
              </a:rPr>
              <a:t> and 1 </a:t>
            </a:r>
            <a:r>
              <a:rPr lang="hu-HU" sz="1800" dirty="0" err="1">
                <a:solidFill>
                  <a:srgbClr val="000000"/>
                </a:solidFill>
                <a:latin typeface="Lustria"/>
              </a:rPr>
              <a:t>teaspoon</a:t>
            </a:r>
            <a:r>
              <a:rPr lang="hu-HU" sz="1800" dirty="0">
                <a:solidFill>
                  <a:srgbClr val="000000"/>
                </a:solidFill>
                <a:latin typeface="Lustria"/>
              </a:rPr>
              <a:t> in </a:t>
            </a:r>
            <a:r>
              <a:rPr lang="hu-HU" sz="1800" dirty="0" err="1">
                <a:solidFill>
                  <a:srgbClr val="000000"/>
                </a:solidFill>
                <a:latin typeface="Lustria"/>
              </a:rPr>
              <a:t>the</a:t>
            </a:r>
            <a:r>
              <a:rPr lang="hu-HU" sz="1800" dirty="0">
                <a:solidFill>
                  <a:srgbClr val="000000"/>
                </a:solidFill>
                <a:latin typeface="Lustria"/>
              </a:rPr>
              <a:t> </a:t>
            </a:r>
            <a:r>
              <a:rPr lang="hu-HU" sz="1800" dirty="0" err="1">
                <a:solidFill>
                  <a:srgbClr val="000000"/>
                </a:solidFill>
                <a:latin typeface="Lustria"/>
              </a:rPr>
              <a:t>evening</a:t>
            </a:r>
            <a:endParaRPr lang="hu-HU" sz="1800" dirty="0">
              <a:solidFill>
                <a:srgbClr val="000000"/>
              </a:solidFill>
              <a:latin typeface="Lustria"/>
            </a:endParaRPr>
          </a:p>
          <a:p>
            <a:pPr marL="0" lvl="0" indent="0" fontAlgn="base">
              <a:spcBef>
                <a:spcPts val="0"/>
              </a:spcBef>
            </a:pPr>
            <a:endParaRPr lang="en-US" sz="1800" dirty="0">
              <a:solidFill>
                <a:srgbClr val="000000"/>
              </a:solidFill>
              <a:latin typeface="Lustria"/>
            </a:endParaRPr>
          </a:p>
          <a:p>
            <a:pPr lvl="0" fontAlgn="base">
              <a:spcBef>
                <a:spcPts val="0"/>
              </a:spcBef>
            </a:pPr>
            <a:r>
              <a:rPr lang="en-US" sz="1800" b="1" dirty="0">
                <a:solidFill>
                  <a:srgbClr val="000000"/>
                </a:solidFill>
                <a:latin typeface="Lustria"/>
              </a:rPr>
              <a:t>Proprietary blend VI</a:t>
            </a:r>
            <a:r>
              <a:rPr lang="en-US" sz="1800" dirty="0">
                <a:solidFill>
                  <a:srgbClr val="000000"/>
                </a:solidFill>
                <a:latin typeface="Lustria"/>
              </a:rPr>
              <a:t>: </a:t>
            </a:r>
            <a:r>
              <a:rPr lang="hu-HU" sz="1800" dirty="0">
                <a:solidFill>
                  <a:srgbClr val="000000"/>
                </a:solidFill>
                <a:latin typeface="Lustria"/>
              </a:rPr>
              <a:t>1</a:t>
            </a:r>
            <a:r>
              <a:rPr lang="en-US" sz="1800" dirty="0">
                <a:solidFill>
                  <a:srgbClr val="000000"/>
                </a:solidFill>
                <a:latin typeface="Lustria"/>
              </a:rPr>
              <a:t> in the</a:t>
            </a:r>
          </a:p>
          <a:p>
            <a:pPr marL="0" lvl="0" indent="0" fontAlgn="base">
              <a:spcBef>
                <a:spcPts val="0"/>
              </a:spcBef>
            </a:pPr>
            <a:r>
              <a:rPr lang="en-US" sz="1800" dirty="0">
                <a:solidFill>
                  <a:srgbClr val="000000"/>
                </a:solidFill>
                <a:latin typeface="Lustria"/>
              </a:rPr>
              <a:t>morning </a:t>
            </a:r>
            <a:r>
              <a:rPr lang="hu-HU" sz="1800" dirty="0" err="1" smtClean="0">
                <a:solidFill>
                  <a:srgbClr val="000000"/>
                </a:solidFill>
                <a:latin typeface="Lustria"/>
              </a:rPr>
              <a:t>for</a:t>
            </a:r>
            <a:r>
              <a:rPr lang="hu-HU" sz="1800" dirty="0" smtClean="0">
                <a:solidFill>
                  <a:srgbClr val="000000"/>
                </a:solidFill>
                <a:latin typeface="Lustria"/>
              </a:rPr>
              <a:t> 7 </a:t>
            </a:r>
            <a:r>
              <a:rPr lang="hu-HU" sz="1800" dirty="0" err="1" smtClean="0">
                <a:solidFill>
                  <a:srgbClr val="000000"/>
                </a:solidFill>
                <a:latin typeface="Lustria"/>
              </a:rPr>
              <a:t>days</a:t>
            </a:r>
            <a:r>
              <a:rPr lang="hu-HU" sz="1800" dirty="0" smtClean="0">
                <a:solidFill>
                  <a:srgbClr val="000000"/>
                </a:solidFill>
                <a:latin typeface="Lustria"/>
              </a:rPr>
              <a:t> </a:t>
            </a:r>
            <a:r>
              <a:rPr lang="hu-HU" sz="1800" dirty="0" err="1" smtClean="0">
                <a:solidFill>
                  <a:srgbClr val="000000"/>
                </a:solidFill>
                <a:latin typeface="Lustria"/>
              </a:rPr>
              <a:t>then</a:t>
            </a:r>
            <a:r>
              <a:rPr lang="hu-HU" sz="1800" dirty="0" smtClean="0">
                <a:solidFill>
                  <a:srgbClr val="000000"/>
                </a:solidFill>
                <a:latin typeface="Lustria"/>
              </a:rPr>
              <a:t> 1 in </a:t>
            </a:r>
            <a:r>
              <a:rPr lang="hu-HU" sz="1800" dirty="0" err="1" smtClean="0">
                <a:solidFill>
                  <a:srgbClr val="000000"/>
                </a:solidFill>
                <a:latin typeface="Lustria"/>
              </a:rPr>
              <a:t>the</a:t>
            </a:r>
            <a:r>
              <a:rPr lang="hu-HU" sz="1800" dirty="0" smtClean="0">
                <a:solidFill>
                  <a:srgbClr val="000000"/>
                </a:solidFill>
                <a:latin typeface="Lustria"/>
              </a:rPr>
              <a:t> </a:t>
            </a:r>
            <a:r>
              <a:rPr lang="hu-HU" sz="1800" dirty="0" err="1" smtClean="0">
                <a:solidFill>
                  <a:srgbClr val="000000"/>
                </a:solidFill>
                <a:latin typeface="Lustria"/>
              </a:rPr>
              <a:t>morning</a:t>
            </a:r>
            <a:r>
              <a:rPr lang="hu-HU" sz="1800" dirty="0" smtClean="0">
                <a:solidFill>
                  <a:srgbClr val="000000"/>
                </a:solidFill>
                <a:latin typeface="Lustria"/>
              </a:rPr>
              <a:t> </a:t>
            </a:r>
            <a:r>
              <a:rPr lang="en-US" sz="1800" dirty="0" smtClean="0">
                <a:solidFill>
                  <a:srgbClr val="000000"/>
                </a:solidFill>
                <a:latin typeface="Lustria"/>
              </a:rPr>
              <a:t>and </a:t>
            </a:r>
            <a:r>
              <a:rPr lang="hu-HU" sz="1800" dirty="0">
                <a:solidFill>
                  <a:srgbClr val="000000"/>
                </a:solidFill>
                <a:latin typeface="Lustria"/>
              </a:rPr>
              <a:t>1</a:t>
            </a:r>
            <a:r>
              <a:rPr lang="en-US" sz="1800" dirty="0">
                <a:solidFill>
                  <a:srgbClr val="000000"/>
                </a:solidFill>
                <a:latin typeface="Lustria"/>
              </a:rPr>
              <a:t> in the </a:t>
            </a:r>
            <a:r>
              <a:rPr lang="en-US" sz="1800" dirty="0" smtClean="0">
                <a:solidFill>
                  <a:srgbClr val="000000"/>
                </a:solidFill>
                <a:latin typeface="Lustria"/>
              </a:rPr>
              <a:t>evening</a:t>
            </a:r>
            <a:endParaRPr lang="hu-HU" sz="1800" dirty="0" smtClean="0">
              <a:solidFill>
                <a:srgbClr val="000000"/>
              </a:solidFill>
              <a:latin typeface="Lustria"/>
            </a:endParaRPr>
          </a:p>
          <a:p>
            <a:pPr marL="0" lvl="0" indent="0" fontAlgn="base">
              <a:spcBef>
                <a:spcPts val="0"/>
              </a:spcBef>
            </a:pPr>
            <a:endParaRPr lang="hu-HU" sz="1800" dirty="0">
              <a:solidFill>
                <a:srgbClr val="000000"/>
              </a:solidFill>
              <a:latin typeface="Lustria"/>
            </a:endParaRPr>
          </a:p>
          <a:p>
            <a:pPr marL="0" lvl="0" indent="0" fontAlgn="base">
              <a:spcBef>
                <a:spcPts val="0"/>
              </a:spcBef>
            </a:pPr>
            <a:endParaRPr lang="en-US" sz="1800" dirty="0">
              <a:solidFill>
                <a:srgbClr val="000000"/>
              </a:solidFill>
              <a:latin typeface="Arial" panose="020B0604020202020204" pitchFamily="34" charset="0"/>
            </a:endParaRPr>
          </a:p>
          <a:p>
            <a:pPr marL="0" lvl="0" indent="0" algn="l" rtl="0">
              <a:lnSpc>
                <a:spcPct val="90000"/>
              </a:lnSpc>
              <a:spcBef>
                <a:spcPts val="1000"/>
              </a:spcBef>
              <a:spcAft>
                <a:spcPts val="0"/>
              </a:spcAft>
              <a:buClr>
                <a:schemeClr val="dk1"/>
              </a:buClr>
              <a:buSzPts val="1800"/>
              <a:buNone/>
            </a:pPr>
            <a:endParaRPr sz="1800" dirty="0">
              <a:solidFill>
                <a:srgbClr val="000000"/>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1600"/>
              <a:buNone/>
            </a:pPr>
            <a:endParaRPr dirty="0"/>
          </a:p>
        </p:txBody>
      </p:sp>
      <p:pic>
        <p:nvPicPr>
          <p:cNvPr id="197" name="Google Shape;197;p12" descr="Text&#10;&#10;Description automatically generated"/>
          <p:cNvPicPr preferRelativeResize="0"/>
          <p:nvPr/>
        </p:nvPicPr>
        <p:blipFill rotWithShape="1">
          <a:blip r:embed="rId3">
            <a:alphaModFix/>
          </a:blip>
          <a:srcRect/>
          <a:stretch/>
        </p:blipFill>
        <p:spPr>
          <a:xfrm>
            <a:off x="8345347" y="-1"/>
            <a:ext cx="3846653" cy="6464827"/>
          </a:xfrm>
          <a:prstGeom prst="rect">
            <a:avLst/>
          </a:prstGeom>
          <a:noFill/>
          <a:ln>
            <a:noFill/>
          </a:ln>
        </p:spPr>
      </p:pic>
      <p:pic>
        <p:nvPicPr>
          <p:cNvPr id="2" name="Google Shape;178;p10">
            <a:extLst>
              <a:ext uri="{FF2B5EF4-FFF2-40B4-BE49-F238E27FC236}">
                <a16:creationId xmlns:a16="http://schemas.microsoft.com/office/drawing/2014/main" id="{12A22794-FB7A-D420-0795-4004CCFB81FD}"/>
              </a:ext>
            </a:extLst>
          </p:cNvPr>
          <p:cNvPicPr preferRelativeResize="0"/>
          <p:nvPr/>
        </p:nvPicPr>
        <p:blipFill rotWithShape="1">
          <a:blip r:embed="rId4">
            <a:alphaModFix/>
          </a:blip>
          <a:srcRect/>
          <a:stretch/>
        </p:blipFill>
        <p:spPr>
          <a:xfrm>
            <a:off x="0" y="6389075"/>
            <a:ext cx="12192000" cy="468923"/>
          </a:xfrm>
          <a:prstGeom prst="rect">
            <a:avLst/>
          </a:prstGeom>
          <a:noFill/>
          <a:ln>
            <a:noFill/>
          </a:ln>
        </p:spPr>
      </p:pic>
      <p:sp>
        <p:nvSpPr>
          <p:cNvPr id="3" name="TextBox 2">
            <a:extLst>
              <a:ext uri="{FF2B5EF4-FFF2-40B4-BE49-F238E27FC236}">
                <a16:creationId xmlns:a16="http://schemas.microsoft.com/office/drawing/2014/main" id="{CCF0AA83-D2E1-52B4-5A5D-6434643CB27B}"/>
              </a:ext>
            </a:extLst>
          </p:cNvPr>
          <p:cNvSpPr txBox="1"/>
          <p:nvPr/>
        </p:nvSpPr>
        <p:spPr>
          <a:xfrm>
            <a:off x="2805906" y="6423456"/>
            <a:ext cx="6759146" cy="338554"/>
          </a:xfrm>
          <a:prstGeom prst="rect">
            <a:avLst/>
          </a:prstGeom>
          <a:noFill/>
        </p:spPr>
        <p:txBody>
          <a:bodyPr wrap="square" rtlCol="0">
            <a:spAutoFit/>
          </a:bodyPr>
          <a:lstStyle/>
          <a:p>
            <a:r>
              <a:rPr lang="en-US" sz="1600" dirty="0">
                <a:solidFill>
                  <a:schemeClr val="accent4">
                    <a:lumMod val="40000"/>
                    <a:lumOff val="60000"/>
                  </a:schemeClr>
                </a:solidFill>
                <a:latin typeface="Times New Roman" panose="02020603050405020304" pitchFamily="18" charset="0"/>
                <a:cs typeface="Times New Roman" panose="02020603050405020304" pitchFamily="18" charset="0"/>
              </a:rPr>
              <a:t>International Science Nutrition Society – CURARE CAUSAM -- ISNS 2023 </a:t>
            </a:r>
          </a:p>
        </p:txBody>
      </p:sp>
      <p:sp>
        <p:nvSpPr>
          <p:cNvPr id="6" name="Rectangle 1">
            <a:extLst>
              <a:ext uri="{FF2B5EF4-FFF2-40B4-BE49-F238E27FC236}">
                <a16:creationId xmlns:a16="http://schemas.microsoft.com/office/drawing/2014/main" id="{159E52F7-0327-23BE-6657-565571CB6D6B}"/>
              </a:ext>
            </a:extLst>
          </p:cNvPr>
          <p:cNvSpPr>
            <a:spLocks noChangeArrowheads="1"/>
          </p:cNvSpPr>
          <p:nvPr/>
        </p:nvSpPr>
        <p:spPr bwMode="auto">
          <a:xfrm>
            <a:off x="9008493" y="1993827"/>
            <a:ext cx="17303512" cy="411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10" name="Table 9">
            <a:extLst>
              <a:ext uri="{FF2B5EF4-FFF2-40B4-BE49-F238E27FC236}">
                <a16:creationId xmlns:a16="http://schemas.microsoft.com/office/drawing/2014/main" id="{66DF6878-5997-C820-2668-F118F49B1F10}"/>
              </a:ext>
            </a:extLst>
          </p:cNvPr>
          <p:cNvGraphicFramePr>
            <a:graphicFrameLocks noGrp="1"/>
          </p:cNvGraphicFramePr>
          <p:nvPr>
            <p:extLst>
              <p:ext uri="{D42A27DB-BD31-4B8C-83A1-F6EECF244321}">
                <p14:modId xmlns:p14="http://schemas.microsoft.com/office/powerpoint/2010/main" val="733923040"/>
              </p:ext>
            </p:extLst>
          </p:nvPr>
        </p:nvGraphicFramePr>
        <p:xfrm>
          <a:off x="8801100" y="2080528"/>
          <a:ext cx="2800350" cy="3915375"/>
        </p:xfrm>
        <a:graphic>
          <a:graphicData uri="http://schemas.openxmlformats.org/drawingml/2006/table">
            <a:tbl>
              <a:tblPr>
                <a:tableStyleId>{5C22544A-7EE6-4342-B048-85BDC9FD1C3A}</a:tableStyleId>
              </a:tblPr>
              <a:tblGrid>
                <a:gridCol w="2800350">
                  <a:extLst>
                    <a:ext uri="{9D8B030D-6E8A-4147-A177-3AD203B41FA5}">
                      <a16:colId xmlns:a16="http://schemas.microsoft.com/office/drawing/2014/main" val="1358068839"/>
                    </a:ext>
                  </a:extLst>
                </a:gridCol>
              </a:tblGrid>
              <a:tr h="3915375">
                <a:tc>
                  <a:txBody>
                    <a:bodyPr/>
                    <a:lstStyle/>
                    <a:p>
                      <a:pPr marL="0" marR="0" algn="l">
                        <a:spcBef>
                          <a:spcPts val="800"/>
                        </a:spcBef>
                        <a:spcAft>
                          <a:spcPts val="0"/>
                        </a:spcAft>
                      </a:pPr>
                      <a:endParaRPr lang="en-US" sz="1200" b="1" dirty="0">
                        <a:solidFill>
                          <a:schemeClr val="accent1">
                            <a:lumMod val="75000"/>
                          </a:schemeClr>
                        </a:solidFill>
                        <a:effectLst/>
                      </a:endParaRPr>
                    </a:p>
                    <a:p>
                      <a:pPr marL="0" marR="0" algn="l">
                        <a:spcBef>
                          <a:spcPts val="800"/>
                        </a:spcBef>
                        <a:spcAft>
                          <a:spcPts val="0"/>
                        </a:spcAft>
                      </a:pPr>
                      <a:r>
                        <a:rPr lang="en-US" sz="1200" b="1" dirty="0">
                          <a:solidFill>
                            <a:schemeClr val="accent1">
                              <a:lumMod val="75000"/>
                            </a:schemeClr>
                          </a:solidFill>
                          <a:effectLst/>
                        </a:rPr>
                        <a:t>LEGEND: </a:t>
                      </a:r>
                    </a:p>
                    <a:p>
                      <a:pPr marL="0" marR="0" algn="l">
                        <a:spcBef>
                          <a:spcPts val="800"/>
                        </a:spcBef>
                        <a:spcAft>
                          <a:spcPts val="0"/>
                        </a:spcAft>
                      </a:pPr>
                      <a:r>
                        <a:rPr lang="en-US" sz="1000" b="1" dirty="0">
                          <a:solidFill>
                            <a:schemeClr val="accent1">
                              <a:lumMod val="75000"/>
                            </a:schemeClr>
                          </a:solidFill>
                          <a:effectLst/>
                        </a:rPr>
                        <a:t>Proprietary Blend I</a:t>
                      </a:r>
                      <a:r>
                        <a:rPr lang="en-US" sz="1000" b="1" dirty="0">
                          <a:effectLst/>
                        </a:rPr>
                        <a:t>: </a:t>
                      </a:r>
                      <a:r>
                        <a:rPr lang="en-US" sz="1000" dirty="0">
                          <a:effectLst/>
                        </a:rPr>
                        <a:t>Silica, Vitamin C, and Trace Minerals</a:t>
                      </a:r>
                      <a:endParaRPr lang="en-US" sz="1200" dirty="0">
                        <a:effectLst/>
                      </a:endParaRPr>
                    </a:p>
                    <a:p>
                      <a:pPr marL="0" marR="0" algn="l">
                        <a:spcBef>
                          <a:spcPts val="800"/>
                        </a:spcBef>
                        <a:spcAft>
                          <a:spcPts val="0"/>
                        </a:spcAft>
                      </a:pPr>
                      <a:r>
                        <a:rPr lang="en-US" sz="1000" b="1" dirty="0">
                          <a:solidFill>
                            <a:schemeClr val="accent1">
                              <a:lumMod val="75000"/>
                            </a:schemeClr>
                          </a:solidFill>
                          <a:effectLst/>
                        </a:rPr>
                        <a:t>Proprietary Blend II</a:t>
                      </a:r>
                      <a:r>
                        <a:rPr lang="en-US" sz="1000" dirty="0">
                          <a:solidFill>
                            <a:schemeClr val="accent1">
                              <a:lumMod val="75000"/>
                            </a:schemeClr>
                          </a:solidFill>
                          <a:effectLst/>
                        </a:rPr>
                        <a:t>: </a:t>
                      </a:r>
                      <a:r>
                        <a:rPr lang="en-US" sz="1000" dirty="0">
                          <a:effectLst/>
                        </a:rPr>
                        <a:t>N-acetyl L-tyrosine, Anhydrous Caffeine, L-theanine, Velvet Bean Seed, Pine Bark, Curcumin, and Vitamin D</a:t>
                      </a:r>
                      <a:endParaRPr lang="en-US" sz="1200" dirty="0">
                        <a:effectLst/>
                      </a:endParaRPr>
                    </a:p>
                    <a:p>
                      <a:pPr marL="0" marR="0" algn="l">
                        <a:spcBef>
                          <a:spcPts val="800"/>
                        </a:spcBef>
                        <a:spcAft>
                          <a:spcPts val="0"/>
                        </a:spcAft>
                      </a:pPr>
                      <a:r>
                        <a:rPr lang="en-US" sz="1000" b="1" dirty="0">
                          <a:solidFill>
                            <a:schemeClr val="accent1">
                              <a:lumMod val="75000"/>
                            </a:schemeClr>
                          </a:solidFill>
                          <a:effectLst/>
                        </a:rPr>
                        <a:t>Proprietary Blend III</a:t>
                      </a:r>
                      <a:r>
                        <a:rPr lang="en-US" sz="1000" b="1" dirty="0">
                          <a:effectLst/>
                        </a:rPr>
                        <a:t>: </a:t>
                      </a:r>
                      <a:r>
                        <a:rPr lang="en-US" sz="1000" dirty="0">
                          <a:effectLst/>
                        </a:rPr>
                        <a:t>Black Seed Oil, Resveratrol, Turmeric, Raspberry Ketones, Apple Cider Vinegar, Aloe Vera, and D-ribose </a:t>
                      </a:r>
                      <a:endParaRPr lang="en-US" sz="1200" dirty="0">
                        <a:effectLst/>
                      </a:endParaRPr>
                    </a:p>
                    <a:p>
                      <a:pPr marL="0" marR="0" algn="l">
                        <a:spcBef>
                          <a:spcPts val="800"/>
                        </a:spcBef>
                        <a:spcAft>
                          <a:spcPts val="0"/>
                        </a:spcAft>
                      </a:pPr>
                      <a:r>
                        <a:rPr lang="en-US" sz="1000" b="1" dirty="0">
                          <a:solidFill>
                            <a:schemeClr val="accent1">
                              <a:lumMod val="75000"/>
                            </a:schemeClr>
                          </a:solidFill>
                          <a:effectLst/>
                        </a:rPr>
                        <a:t>Proprietary Blend IV: </a:t>
                      </a:r>
                      <a:r>
                        <a:rPr lang="en-US" sz="1000" dirty="0">
                          <a:effectLst/>
                        </a:rPr>
                        <a:t>Vitamin C, Zinc Sulfate, and Vitamin D3 </a:t>
                      </a:r>
                      <a:endParaRPr lang="en-US" sz="1200" dirty="0">
                        <a:effectLst/>
                      </a:endParaRPr>
                    </a:p>
                    <a:p>
                      <a:pPr marL="0" marR="0" algn="l">
                        <a:spcBef>
                          <a:spcPts val="800"/>
                        </a:spcBef>
                        <a:spcAft>
                          <a:spcPts val="0"/>
                        </a:spcAft>
                      </a:pPr>
                      <a:r>
                        <a:rPr lang="en-US" sz="1000" b="1" dirty="0">
                          <a:solidFill>
                            <a:schemeClr val="accent1">
                              <a:lumMod val="75000"/>
                            </a:schemeClr>
                          </a:solidFill>
                          <a:effectLst/>
                        </a:rPr>
                        <a:t>Proprietary Blend V: </a:t>
                      </a:r>
                      <a:r>
                        <a:rPr lang="en-US" sz="1800" b="1" dirty="0">
                          <a:solidFill>
                            <a:schemeClr val="accent1">
                              <a:lumMod val="75000"/>
                            </a:schemeClr>
                          </a:solidFill>
                          <a:effectLst/>
                        </a:rPr>
                        <a:t> </a:t>
                      </a:r>
                      <a:r>
                        <a:rPr lang="en-US" sz="1000" dirty="0">
                          <a:effectLst/>
                        </a:rPr>
                        <a:t>Inulin, Green Banana Flour, Apple Fiber, Bacillus Coagulans, Spirulina, Wheat Grass, Barley Grass, Alfalfa Leaf, Flax Seed, Psyllium Husk Powder, Chlorella, Broccoli, Kale, Spinach, Green Cabbage, Parsley, Aloe Vera, Cayenne Pepper, Blueberry Powder, Pomegranate Seed Powder, and MCT Coconut Oil Powder</a:t>
                      </a:r>
                      <a:endParaRPr lang="en-US" sz="1200" dirty="0">
                        <a:effectLst/>
                        <a:latin typeface="Times New Roman" panose="02020603050405020304" pitchFamily="18" charset="0"/>
                        <a:ea typeface="Times New Roman" panose="02020603050405020304" pitchFamily="18" charset="0"/>
                      </a:endParaRPr>
                    </a:p>
                  </a:txBody>
                  <a:tcPr marL="114300" marR="114300" marT="0" marB="0">
                    <a:solidFill>
                      <a:schemeClr val="bg1"/>
                    </a:solidFill>
                  </a:tcPr>
                </a:tc>
                <a:extLst>
                  <a:ext uri="{0D108BD9-81ED-4DB2-BD59-A6C34878D82A}">
                    <a16:rowId xmlns:a16="http://schemas.microsoft.com/office/drawing/2014/main" val="4242370393"/>
                  </a:ext>
                </a:extLst>
              </a:tr>
            </a:tbl>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12"/>
          <p:cNvSpPr txBox="1">
            <a:spLocks noGrp="1"/>
          </p:cNvSpPr>
          <p:nvPr>
            <p:ph type="title"/>
          </p:nvPr>
        </p:nvSpPr>
        <p:spPr>
          <a:xfrm>
            <a:off x="839787" y="182375"/>
            <a:ext cx="5570439" cy="16002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000"/>
              <a:buFont typeface="Calibri"/>
              <a:buNone/>
            </a:pPr>
            <a:r>
              <a:rPr lang="hu-HU" sz="4000" b="1" dirty="0" err="1" smtClean="0"/>
              <a:t>Other</a:t>
            </a:r>
            <a:r>
              <a:rPr lang="hu-HU" sz="4000" b="1" dirty="0" smtClean="0"/>
              <a:t> </a:t>
            </a:r>
            <a:r>
              <a:rPr lang="hu-HU" sz="4000" b="1" dirty="0" err="1" smtClean="0"/>
              <a:t>advice</a:t>
            </a:r>
            <a:r>
              <a:rPr lang="en-US" sz="4000" dirty="0" smtClean="0"/>
              <a:t> </a:t>
            </a:r>
            <a:endParaRPr dirty="0"/>
          </a:p>
        </p:txBody>
      </p:sp>
      <p:sp>
        <p:nvSpPr>
          <p:cNvPr id="195" name="Google Shape;195;p12"/>
          <p:cNvSpPr txBox="1">
            <a:spLocks noGrp="1"/>
          </p:cNvSpPr>
          <p:nvPr>
            <p:ph type="body" idx="1"/>
          </p:nvPr>
        </p:nvSpPr>
        <p:spPr>
          <a:xfrm>
            <a:off x="839788" y="2169648"/>
            <a:ext cx="6583365" cy="4087433"/>
          </a:xfrm>
          <a:prstGeom prst="rect">
            <a:avLst/>
          </a:prstGeom>
          <a:noFill/>
          <a:ln>
            <a:noFill/>
          </a:ln>
        </p:spPr>
        <p:txBody>
          <a:bodyPr spcFirstLastPara="1" wrap="square" lIns="91425" tIns="45700" rIns="91425" bIns="45700" anchor="t" anchorCtr="0">
            <a:normAutofit/>
          </a:bodyPr>
          <a:lstStyle/>
          <a:p>
            <a:pPr marL="0" lvl="0" indent="0" fontAlgn="base">
              <a:spcBef>
                <a:spcPts val="0"/>
              </a:spcBef>
            </a:pPr>
            <a:endParaRPr lang="hu-HU" sz="1800" dirty="0" smtClean="0">
              <a:solidFill>
                <a:srgbClr val="000000"/>
              </a:solidFill>
              <a:latin typeface="Lustria"/>
            </a:endParaRPr>
          </a:p>
          <a:p>
            <a:pPr marL="0" lvl="0" indent="0" fontAlgn="base">
              <a:spcBef>
                <a:spcPts val="0"/>
              </a:spcBef>
            </a:pPr>
            <a:endParaRPr lang="hu-HU" sz="1800" dirty="0">
              <a:solidFill>
                <a:srgbClr val="000000"/>
              </a:solidFill>
              <a:latin typeface="Lustria"/>
            </a:endParaRPr>
          </a:p>
          <a:p>
            <a:pPr marL="0" lvl="0" indent="0" fontAlgn="base">
              <a:spcBef>
                <a:spcPts val="0"/>
              </a:spcBef>
            </a:pPr>
            <a:r>
              <a:rPr lang="hu-HU" sz="2400" dirty="0" smtClean="0">
                <a:solidFill>
                  <a:srgbClr val="000000"/>
                </a:solidFill>
                <a:latin typeface="Lustria"/>
              </a:rPr>
              <a:t>G</a:t>
            </a:r>
            <a:r>
              <a:rPr lang="en-US" sz="2400" dirty="0" err="1" smtClean="0">
                <a:solidFill>
                  <a:srgbClr val="000000"/>
                </a:solidFill>
                <a:latin typeface="Lustria"/>
              </a:rPr>
              <a:t>luten</a:t>
            </a:r>
            <a:r>
              <a:rPr lang="en-US" sz="2400" dirty="0" smtClean="0">
                <a:solidFill>
                  <a:srgbClr val="000000"/>
                </a:solidFill>
                <a:latin typeface="Lustria"/>
              </a:rPr>
              <a:t>-free diet</a:t>
            </a:r>
            <a:r>
              <a:rPr lang="hu-HU" sz="2400" dirty="0" smtClean="0">
                <a:solidFill>
                  <a:srgbClr val="000000"/>
                </a:solidFill>
                <a:latin typeface="Lustria"/>
              </a:rPr>
              <a:t>!</a:t>
            </a:r>
          </a:p>
          <a:p>
            <a:pPr marL="0" lvl="0" indent="0" fontAlgn="base">
              <a:spcBef>
                <a:spcPts val="0"/>
              </a:spcBef>
            </a:pPr>
            <a:endParaRPr lang="hu-HU" sz="2400" dirty="0" smtClean="0">
              <a:solidFill>
                <a:srgbClr val="000000"/>
              </a:solidFill>
              <a:latin typeface="Lustria"/>
            </a:endParaRPr>
          </a:p>
          <a:p>
            <a:pPr marL="0" lvl="0" indent="0" fontAlgn="base">
              <a:spcBef>
                <a:spcPts val="0"/>
              </a:spcBef>
            </a:pPr>
            <a:r>
              <a:rPr lang="hu-HU" sz="2400" dirty="0" err="1" smtClean="0">
                <a:solidFill>
                  <a:srgbClr val="000000"/>
                </a:solidFill>
                <a:latin typeface="Lustria"/>
              </a:rPr>
              <a:t>Cow's</a:t>
            </a:r>
            <a:r>
              <a:rPr lang="hu-HU" sz="2400" dirty="0" smtClean="0">
                <a:solidFill>
                  <a:srgbClr val="000000"/>
                </a:solidFill>
                <a:latin typeface="Lustria"/>
              </a:rPr>
              <a:t> </a:t>
            </a:r>
            <a:r>
              <a:rPr lang="hu-HU" sz="2400" dirty="0" err="1">
                <a:solidFill>
                  <a:srgbClr val="000000"/>
                </a:solidFill>
                <a:latin typeface="Lustria"/>
              </a:rPr>
              <a:t>milk</a:t>
            </a:r>
            <a:r>
              <a:rPr lang="hu-HU" sz="2400" dirty="0">
                <a:solidFill>
                  <a:srgbClr val="000000"/>
                </a:solidFill>
                <a:latin typeface="Lustria"/>
              </a:rPr>
              <a:t> </a:t>
            </a:r>
            <a:r>
              <a:rPr lang="hu-HU" sz="2400" dirty="0" err="1">
                <a:solidFill>
                  <a:srgbClr val="000000"/>
                </a:solidFill>
                <a:latin typeface="Lustria"/>
              </a:rPr>
              <a:t>poor</a:t>
            </a:r>
            <a:r>
              <a:rPr lang="hu-HU" sz="2400" dirty="0">
                <a:solidFill>
                  <a:srgbClr val="000000"/>
                </a:solidFill>
                <a:latin typeface="Lustria"/>
              </a:rPr>
              <a:t> </a:t>
            </a:r>
            <a:r>
              <a:rPr lang="hu-HU" sz="2400" dirty="0" smtClean="0">
                <a:solidFill>
                  <a:srgbClr val="000000"/>
                </a:solidFill>
                <a:latin typeface="Lustria"/>
              </a:rPr>
              <a:t>and </a:t>
            </a:r>
            <a:r>
              <a:rPr lang="hu-HU" sz="2400" dirty="0" err="1">
                <a:solidFill>
                  <a:srgbClr val="000000"/>
                </a:solidFill>
                <a:latin typeface="Lustria"/>
              </a:rPr>
              <a:t>v</a:t>
            </a:r>
            <a:r>
              <a:rPr lang="hu-HU" sz="2400" dirty="0" err="1" smtClean="0">
                <a:solidFill>
                  <a:srgbClr val="000000"/>
                </a:solidFill>
                <a:latin typeface="Lustria"/>
              </a:rPr>
              <a:t>egetable-rich</a:t>
            </a:r>
            <a:r>
              <a:rPr lang="hu-HU" sz="2400" dirty="0" smtClean="0">
                <a:solidFill>
                  <a:srgbClr val="000000"/>
                </a:solidFill>
                <a:latin typeface="Lustria"/>
              </a:rPr>
              <a:t> </a:t>
            </a:r>
            <a:r>
              <a:rPr lang="hu-HU" sz="2400" dirty="0" err="1" smtClean="0">
                <a:solidFill>
                  <a:srgbClr val="000000"/>
                </a:solidFill>
                <a:latin typeface="Lustria"/>
              </a:rPr>
              <a:t>diet</a:t>
            </a:r>
            <a:endParaRPr lang="hu-HU" sz="2400" dirty="0" smtClean="0">
              <a:solidFill>
                <a:srgbClr val="000000"/>
              </a:solidFill>
              <a:latin typeface="Lustria"/>
            </a:endParaRPr>
          </a:p>
          <a:p>
            <a:pPr marL="0" lvl="0" indent="0" fontAlgn="base">
              <a:spcBef>
                <a:spcPts val="0"/>
              </a:spcBef>
            </a:pPr>
            <a:endParaRPr lang="hu-HU" sz="2400" dirty="0">
              <a:solidFill>
                <a:srgbClr val="000000"/>
              </a:solidFill>
              <a:latin typeface="Lustria"/>
            </a:endParaRPr>
          </a:p>
          <a:p>
            <a:pPr marL="0" indent="0" fontAlgn="base">
              <a:spcBef>
                <a:spcPts val="0"/>
              </a:spcBef>
            </a:pPr>
            <a:r>
              <a:rPr lang="en-US" sz="2400" dirty="0">
                <a:solidFill>
                  <a:srgbClr val="000000"/>
                </a:solidFill>
                <a:latin typeface="Lustria"/>
              </a:rPr>
              <a:t>Exercises to achieve a positive mental and emotional state</a:t>
            </a:r>
          </a:p>
          <a:p>
            <a:pPr marL="0" lvl="0" indent="0" fontAlgn="base">
              <a:spcBef>
                <a:spcPts val="0"/>
              </a:spcBef>
            </a:pPr>
            <a:r>
              <a:rPr lang="hu-HU" sz="2400" dirty="0" smtClean="0">
                <a:solidFill>
                  <a:srgbClr val="000000"/>
                </a:solidFill>
                <a:latin typeface="Arial" panose="020B0604020202020204" pitchFamily="34" charset="0"/>
              </a:rPr>
              <a:t>(</a:t>
            </a:r>
            <a:r>
              <a:rPr lang="hu-HU" sz="2400" dirty="0" err="1" smtClean="0">
                <a:solidFill>
                  <a:srgbClr val="000000"/>
                </a:solidFill>
                <a:latin typeface="Arial" panose="020B0604020202020204" pitchFamily="34" charset="0"/>
              </a:rPr>
              <a:t>e.g</a:t>
            </a:r>
            <a:r>
              <a:rPr lang="hu-HU" sz="2400" dirty="0" smtClean="0">
                <a:solidFill>
                  <a:srgbClr val="000000"/>
                </a:solidFill>
                <a:latin typeface="Arial" panose="020B0604020202020204" pitchFamily="34" charset="0"/>
              </a:rPr>
              <a:t>: </a:t>
            </a:r>
            <a:r>
              <a:rPr lang="hu-HU" sz="2400" dirty="0" err="1" smtClean="0">
                <a:solidFill>
                  <a:srgbClr val="000000"/>
                </a:solidFill>
                <a:latin typeface="Arial" panose="020B0604020202020204" pitchFamily="34" charset="0"/>
              </a:rPr>
              <a:t>Yoga</a:t>
            </a:r>
            <a:r>
              <a:rPr lang="hu-HU" sz="2400" dirty="0" smtClean="0">
                <a:solidFill>
                  <a:srgbClr val="000000"/>
                </a:solidFill>
                <a:latin typeface="Arial" panose="020B0604020202020204" pitchFamily="34" charset="0"/>
              </a:rPr>
              <a:t>, </a:t>
            </a:r>
            <a:r>
              <a:rPr lang="hu-HU" sz="2400" dirty="0" err="1" smtClean="0">
                <a:solidFill>
                  <a:srgbClr val="000000"/>
                </a:solidFill>
                <a:latin typeface="Arial" panose="020B0604020202020204" pitchFamily="34" charset="0"/>
              </a:rPr>
              <a:t>meditation</a:t>
            </a:r>
            <a:r>
              <a:rPr lang="hu-HU" sz="2400" dirty="0">
                <a:solidFill>
                  <a:srgbClr val="000000"/>
                </a:solidFill>
                <a:latin typeface="Arial" panose="020B0604020202020204" pitchFamily="34" charset="0"/>
              </a:rPr>
              <a:t>, </a:t>
            </a:r>
            <a:r>
              <a:rPr lang="hu-HU" sz="2400" dirty="0" err="1">
                <a:solidFill>
                  <a:srgbClr val="000000"/>
                </a:solidFill>
                <a:latin typeface="Arial" panose="020B0604020202020204" pitchFamily="34" charset="0"/>
              </a:rPr>
              <a:t>breathing</a:t>
            </a:r>
            <a:r>
              <a:rPr lang="hu-HU" sz="2400" dirty="0">
                <a:solidFill>
                  <a:srgbClr val="000000"/>
                </a:solidFill>
                <a:latin typeface="Arial" panose="020B0604020202020204" pitchFamily="34" charset="0"/>
              </a:rPr>
              <a:t> </a:t>
            </a:r>
            <a:r>
              <a:rPr lang="hu-HU" sz="2400" dirty="0" err="1" smtClean="0">
                <a:solidFill>
                  <a:srgbClr val="000000"/>
                </a:solidFill>
                <a:latin typeface="Arial" panose="020B0604020202020204" pitchFamily="34" charset="0"/>
              </a:rPr>
              <a:t>exercises</a:t>
            </a:r>
            <a:r>
              <a:rPr lang="hu-HU" sz="2400" dirty="0" smtClean="0">
                <a:solidFill>
                  <a:srgbClr val="000000"/>
                </a:solidFill>
                <a:latin typeface="Arial" panose="020B0604020202020204" pitchFamily="34" charset="0"/>
              </a:rPr>
              <a:t>, </a:t>
            </a:r>
            <a:r>
              <a:rPr lang="hu-HU" sz="2400" dirty="0" err="1" smtClean="0">
                <a:solidFill>
                  <a:srgbClr val="000000"/>
                </a:solidFill>
                <a:latin typeface="Arial" panose="020B0604020202020204" pitchFamily="34" charset="0"/>
              </a:rPr>
              <a:t>stress</a:t>
            </a:r>
            <a:r>
              <a:rPr lang="hu-HU" sz="2400" dirty="0" smtClean="0">
                <a:solidFill>
                  <a:srgbClr val="000000"/>
                </a:solidFill>
                <a:latin typeface="Arial" panose="020B0604020202020204" pitchFamily="34" charset="0"/>
              </a:rPr>
              <a:t> management)</a:t>
            </a:r>
            <a:endParaRPr lang="en-US" sz="2400" dirty="0">
              <a:solidFill>
                <a:srgbClr val="000000"/>
              </a:solidFill>
              <a:latin typeface="Arial" panose="020B0604020202020204" pitchFamily="34" charset="0"/>
            </a:endParaRPr>
          </a:p>
          <a:p>
            <a:pPr marL="0" lvl="0" indent="0" algn="l" rtl="0">
              <a:lnSpc>
                <a:spcPct val="90000"/>
              </a:lnSpc>
              <a:spcBef>
                <a:spcPts val="1000"/>
              </a:spcBef>
              <a:spcAft>
                <a:spcPts val="0"/>
              </a:spcAft>
              <a:buClr>
                <a:schemeClr val="dk1"/>
              </a:buClr>
              <a:buSzPts val="1800"/>
              <a:buNone/>
            </a:pPr>
            <a:endParaRPr sz="2400" dirty="0">
              <a:solidFill>
                <a:srgbClr val="000000"/>
              </a:solidFill>
              <a:sym typeface="Calibri"/>
            </a:endParaRPr>
          </a:p>
          <a:p>
            <a:pPr marL="0" lvl="0" indent="0" algn="l" rtl="0">
              <a:lnSpc>
                <a:spcPct val="90000"/>
              </a:lnSpc>
              <a:spcBef>
                <a:spcPts val="1000"/>
              </a:spcBef>
              <a:spcAft>
                <a:spcPts val="0"/>
              </a:spcAft>
              <a:buClr>
                <a:schemeClr val="dk1"/>
              </a:buClr>
              <a:buSzPts val="1600"/>
              <a:buNone/>
            </a:pPr>
            <a:endParaRPr dirty="0"/>
          </a:p>
        </p:txBody>
      </p:sp>
      <p:pic>
        <p:nvPicPr>
          <p:cNvPr id="197" name="Google Shape;197;p12" descr="Text&#10;&#10;Description automatically generated"/>
          <p:cNvPicPr preferRelativeResize="0"/>
          <p:nvPr/>
        </p:nvPicPr>
        <p:blipFill rotWithShape="1">
          <a:blip r:embed="rId3">
            <a:alphaModFix/>
          </a:blip>
          <a:srcRect/>
          <a:stretch/>
        </p:blipFill>
        <p:spPr>
          <a:xfrm>
            <a:off x="8345347" y="-1"/>
            <a:ext cx="3846653" cy="6464827"/>
          </a:xfrm>
          <a:prstGeom prst="rect">
            <a:avLst/>
          </a:prstGeom>
          <a:noFill/>
          <a:ln>
            <a:noFill/>
          </a:ln>
        </p:spPr>
      </p:pic>
      <p:pic>
        <p:nvPicPr>
          <p:cNvPr id="2" name="Google Shape;178;p10">
            <a:extLst>
              <a:ext uri="{FF2B5EF4-FFF2-40B4-BE49-F238E27FC236}">
                <a16:creationId xmlns:a16="http://schemas.microsoft.com/office/drawing/2014/main" id="{12A22794-FB7A-D420-0795-4004CCFB81FD}"/>
              </a:ext>
            </a:extLst>
          </p:cNvPr>
          <p:cNvPicPr preferRelativeResize="0"/>
          <p:nvPr/>
        </p:nvPicPr>
        <p:blipFill rotWithShape="1">
          <a:blip r:embed="rId4">
            <a:alphaModFix/>
          </a:blip>
          <a:srcRect/>
          <a:stretch/>
        </p:blipFill>
        <p:spPr>
          <a:xfrm>
            <a:off x="0" y="6389075"/>
            <a:ext cx="12192000" cy="468923"/>
          </a:xfrm>
          <a:prstGeom prst="rect">
            <a:avLst/>
          </a:prstGeom>
          <a:noFill/>
          <a:ln>
            <a:noFill/>
          </a:ln>
        </p:spPr>
      </p:pic>
      <p:sp>
        <p:nvSpPr>
          <p:cNvPr id="3" name="TextBox 2">
            <a:extLst>
              <a:ext uri="{FF2B5EF4-FFF2-40B4-BE49-F238E27FC236}">
                <a16:creationId xmlns:a16="http://schemas.microsoft.com/office/drawing/2014/main" id="{CCF0AA83-D2E1-52B4-5A5D-6434643CB27B}"/>
              </a:ext>
            </a:extLst>
          </p:cNvPr>
          <p:cNvSpPr txBox="1"/>
          <p:nvPr/>
        </p:nvSpPr>
        <p:spPr>
          <a:xfrm>
            <a:off x="2805906" y="6423456"/>
            <a:ext cx="6759146" cy="338554"/>
          </a:xfrm>
          <a:prstGeom prst="rect">
            <a:avLst/>
          </a:prstGeom>
          <a:noFill/>
        </p:spPr>
        <p:txBody>
          <a:bodyPr wrap="square" rtlCol="0">
            <a:spAutoFit/>
          </a:bodyPr>
          <a:lstStyle/>
          <a:p>
            <a:r>
              <a:rPr lang="en-US" sz="1600" dirty="0">
                <a:solidFill>
                  <a:schemeClr val="accent4">
                    <a:lumMod val="40000"/>
                    <a:lumOff val="60000"/>
                  </a:schemeClr>
                </a:solidFill>
                <a:latin typeface="Times New Roman" panose="02020603050405020304" pitchFamily="18" charset="0"/>
                <a:cs typeface="Times New Roman" panose="02020603050405020304" pitchFamily="18" charset="0"/>
              </a:rPr>
              <a:t>International Science Nutrition Society – CURARE CAUSAM -- ISNS 2023 </a:t>
            </a:r>
          </a:p>
        </p:txBody>
      </p:sp>
      <p:sp>
        <p:nvSpPr>
          <p:cNvPr id="6" name="Rectangle 1">
            <a:extLst>
              <a:ext uri="{FF2B5EF4-FFF2-40B4-BE49-F238E27FC236}">
                <a16:creationId xmlns:a16="http://schemas.microsoft.com/office/drawing/2014/main" id="{159E52F7-0327-23BE-6657-565571CB6D6B}"/>
              </a:ext>
            </a:extLst>
          </p:cNvPr>
          <p:cNvSpPr>
            <a:spLocks noChangeArrowheads="1"/>
          </p:cNvSpPr>
          <p:nvPr/>
        </p:nvSpPr>
        <p:spPr bwMode="auto">
          <a:xfrm>
            <a:off x="9008493" y="1993827"/>
            <a:ext cx="17303512" cy="411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10" name="Table 9">
            <a:extLst>
              <a:ext uri="{FF2B5EF4-FFF2-40B4-BE49-F238E27FC236}">
                <a16:creationId xmlns:a16="http://schemas.microsoft.com/office/drawing/2014/main" id="{66DF6878-5997-C820-2668-F118F49B1F10}"/>
              </a:ext>
            </a:extLst>
          </p:cNvPr>
          <p:cNvGraphicFramePr>
            <a:graphicFrameLocks noGrp="1"/>
          </p:cNvGraphicFramePr>
          <p:nvPr>
            <p:extLst/>
          </p:nvPr>
        </p:nvGraphicFramePr>
        <p:xfrm>
          <a:off x="8801100" y="2080528"/>
          <a:ext cx="2800350" cy="3915375"/>
        </p:xfrm>
        <a:graphic>
          <a:graphicData uri="http://schemas.openxmlformats.org/drawingml/2006/table">
            <a:tbl>
              <a:tblPr>
                <a:tableStyleId>{5C22544A-7EE6-4342-B048-85BDC9FD1C3A}</a:tableStyleId>
              </a:tblPr>
              <a:tblGrid>
                <a:gridCol w="2800350">
                  <a:extLst>
                    <a:ext uri="{9D8B030D-6E8A-4147-A177-3AD203B41FA5}">
                      <a16:colId xmlns:a16="http://schemas.microsoft.com/office/drawing/2014/main" val="1358068839"/>
                    </a:ext>
                  </a:extLst>
                </a:gridCol>
              </a:tblGrid>
              <a:tr h="3915375">
                <a:tc>
                  <a:txBody>
                    <a:bodyPr/>
                    <a:lstStyle/>
                    <a:p>
                      <a:pPr marL="0" marR="0" algn="l">
                        <a:spcBef>
                          <a:spcPts val="800"/>
                        </a:spcBef>
                        <a:spcAft>
                          <a:spcPts val="0"/>
                        </a:spcAft>
                      </a:pPr>
                      <a:endParaRPr lang="en-US" sz="1200" b="1" dirty="0">
                        <a:solidFill>
                          <a:schemeClr val="accent1">
                            <a:lumMod val="75000"/>
                          </a:schemeClr>
                        </a:solidFill>
                        <a:effectLst/>
                      </a:endParaRPr>
                    </a:p>
                    <a:p>
                      <a:pPr marL="0" marR="0" algn="l">
                        <a:spcBef>
                          <a:spcPts val="800"/>
                        </a:spcBef>
                        <a:spcAft>
                          <a:spcPts val="0"/>
                        </a:spcAft>
                      </a:pPr>
                      <a:r>
                        <a:rPr lang="en-US" sz="1200" b="1" dirty="0">
                          <a:solidFill>
                            <a:schemeClr val="accent1">
                              <a:lumMod val="75000"/>
                            </a:schemeClr>
                          </a:solidFill>
                          <a:effectLst/>
                        </a:rPr>
                        <a:t>LEGEND: </a:t>
                      </a:r>
                    </a:p>
                    <a:p>
                      <a:pPr marL="0" marR="0" algn="l">
                        <a:spcBef>
                          <a:spcPts val="800"/>
                        </a:spcBef>
                        <a:spcAft>
                          <a:spcPts val="0"/>
                        </a:spcAft>
                      </a:pPr>
                      <a:r>
                        <a:rPr lang="en-US" sz="1000" b="1" dirty="0">
                          <a:solidFill>
                            <a:schemeClr val="accent1">
                              <a:lumMod val="75000"/>
                            </a:schemeClr>
                          </a:solidFill>
                          <a:effectLst/>
                        </a:rPr>
                        <a:t>Proprietary Blend I</a:t>
                      </a:r>
                      <a:r>
                        <a:rPr lang="en-US" sz="1000" b="1" dirty="0">
                          <a:effectLst/>
                        </a:rPr>
                        <a:t>: </a:t>
                      </a:r>
                      <a:r>
                        <a:rPr lang="en-US" sz="1000" dirty="0">
                          <a:effectLst/>
                        </a:rPr>
                        <a:t>Silica, Vitamin C, and Trace Minerals</a:t>
                      </a:r>
                      <a:endParaRPr lang="en-US" sz="1200" dirty="0">
                        <a:effectLst/>
                      </a:endParaRPr>
                    </a:p>
                    <a:p>
                      <a:pPr marL="0" marR="0" algn="l">
                        <a:spcBef>
                          <a:spcPts val="800"/>
                        </a:spcBef>
                        <a:spcAft>
                          <a:spcPts val="0"/>
                        </a:spcAft>
                      </a:pPr>
                      <a:r>
                        <a:rPr lang="en-US" sz="1000" b="1" dirty="0">
                          <a:solidFill>
                            <a:schemeClr val="accent1">
                              <a:lumMod val="75000"/>
                            </a:schemeClr>
                          </a:solidFill>
                          <a:effectLst/>
                        </a:rPr>
                        <a:t>Proprietary Blend II</a:t>
                      </a:r>
                      <a:r>
                        <a:rPr lang="en-US" sz="1000" dirty="0">
                          <a:solidFill>
                            <a:schemeClr val="accent1">
                              <a:lumMod val="75000"/>
                            </a:schemeClr>
                          </a:solidFill>
                          <a:effectLst/>
                        </a:rPr>
                        <a:t>: </a:t>
                      </a:r>
                      <a:r>
                        <a:rPr lang="en-US" sz="1000" dirty="0">
                          <a:effectLst/>
                        </a:rPr>
                        <a:t>N-acetyl L-tyrosine, Anhydrous Caffeine, L-theanine, Velvet Bean Seed, Pine Bark, Curcumin, and Vitamin D</a:t>
                      </a:r>
                      <a:endParaRPr lang="en-US" sz="1200" dirty="0">
                        <a:effectLst/>
                      </a:endParaRPr>
                    </a:p>
                    <a:p>
                      <a:pPr marL="0" marR="0" algn="l">
                        <a:spcBef>
                          <a:spcPts val="800"/>
                        </a:spcBef>
                        <a:spcAft>
                          <a:spcPts val="0"/>
                        </a:spcAft>
                      </a:pPr>
                      <a:r>
                        <a:rPr lang="en-US" sz="1000" b="1" dirty="0">
                          <a:solidFill>
                            <a:schemeClr val="accent1">
                              <a:lumMod val="75000"/>
                            </a:schemeClr>
                          </a:solidFill>
                          <a:effectLst/>
                        </a:rPr>
                        <a:t>Proprietary Blend III</a:t>
                      </a:r>
                      <a:r>
                        <a:rPr lang="en-US" sz="1000" b="1" dirty="0">
                          <a:effectLst/>
                        </a:rPr>
                        <a:t>: </a:t>
                      </a:r>
                      <a:r>
                        <a:rPr lang="en-US" sz="1000" dirty="0">
                          <a:effectLst/>
                        </a:rPr>
                        <a:t>Black Seed Oil, Resveratrol, Turmeric, Raspberry Ketones, Apple Cider Vinegar, Aloe Vera, and D-ribose </a:t>
                      </a:r>
                      <a:endParaRPr lang="en-US" sz="1200" dirty="0">
                        <a:effectLst/>
                      </a:endParaRPr>
                    </a:p>
                    <a:p>
                      <a:pPr marL="0" marR="0" algn="l">
                        <a:spcBef>
                          <a:spcPts val="800"/>
                        </a:spcBef>
                        <a:spcAft>
                          <a:spcPts val="0"/>
                        </a:spcAft>
                      </a:pPr>
                      <a:r>
                        <a:rPr lang="en-US" sz="1000" b="1" dirty="0">
                          <a:solidFill>
                            <a:schemeClr val="accent1">
                              <a:lumMod val="75000"/>
                            </a:schemeClr>
                          </a:solidFill>
                          <a:effectLst/>
                        </a:rPr>
                        <a:t>Proprietary Blend IV: </a:t>
                      </a:r>
                      <a:r>
                        <a:rPr lang="en-US" sz="1000" dirty="0">
                          <a:effectLst/>
                        </a:rPr>
                        <a:t>Vitamin C, Zinc Sulfate, and Vitamin D3 </a:t>
                      </a:r>
                      <a:endParaRPr lang="en-US" sz="1200" dirty="0">
                        <a:effectLst/>
                      </a:endParaRPr>
                    </a:p>
                    <a:p>
                      <a:pPr marL="0" marR="0" algn="l">
                        <a:spcBef>
                          <a:spcPts val="800"/>
                        </a:spcBef>
                        <a:spcAft>
                          <a:spcPts val="0"/>
                        </a:spcAft>
                      </a:pPr>
                      <a:r>
                        <a:rPr lang="en-US" sz="1000" b="1" dirty="0">
                          <a:solidFill>
                            <a:schemeClr val="accent1">
                              <a:lumMod val="75000"/>
                            </a:schemeClr>
                          </a:solidFill>
                          <a:effectLst/>
                        </a:rPr>
                        <a:t>Proprietary Blend V: </a:t>
                      </a:r>
                      <a:r>
                        <a:rPr lang="en-US" sz="1800" b="1" dirty="0">
                          <a:solidFill>
                            <a:schemeClr val="accent1">
                              <a:lumMod val="75000"/>
                            </a:schemeClr>
                          </a:solidFill>
                          <a:effectLst/>
                        </a:rPr>
                        <a:t> </a:t>
                      </a:r>
                      <a:r>
                        <a:rPr lang="en-US" sz="1000" dirty="0">
                          <a:effectLst/>
                        </a:rPr>
                        <a:t>Inulin, Green Banana Flour, Apple Fiber, Bacillus Coagulans, Spirulina, Wheat Grass, Barley Grass, Alfalfa Leaf, Flax Seed, Psyllium Husk Powder, Chlorella, Broccoli, Kale, Spinach, Green Cabbage, Parsley, Aloe Vera, Cayenne Pepper, Blueberry Powder, Pomegranate Seed Powder, and MCT Coconut Oil Powder</a:t>
                      </a:r>
                      <a:endParaRPr lang="en-US" sz="1200" dirty="0">
                        <a:effectLst/>
                        <a:latin typeface="Times New Roman" panose="02020603050405020304" pitchFamily="18" charset="0"/>
                        <a:ea typeface="Times New Roman" panose="02020603050405020304" pitchFamily="18" charset="0"/>
                      </a:endParaRPr>
                    </a:p>
                  </a:txBody>
                  <a:tcPr marL="114300" marR="114300" marT="0" marB="0">
                    <a:solidFill>
                      <a:schemeClr val="bg1"/>
                    </a:solidFill>
                  </a:tcPr>
                </a:tc>
                <a:extLst>
                  <a:ext uri="{0D108BD9-81ED-4DB2-BD59-A6C34878D82A}">
                    <a16:rowId xmlns:a16="http://schemas.microsoft.com/office/drawing/2014/main" val="4242370393"/>
                  </a:ext>
                </a:extLst>
              </a:tr>
            </a:tbl>
          </a:graphicData>
        </a:graphic>
      </p:graphicFrame>
    </p:spTree>
    <p:extLst>
      <p:ext uri="{BB962C8B-B14F-4D97-AF65-F5344CB8AC3E}">
        <p14:creationId xmlns:p14="http://schemas.microsoft.com/office/powerpoint/2010/main" val="30603101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11"/>
          <p:cNvSpPr txBox="1">
            <a:spLocks noGrp="1"/>
          </p:cNvSpPr>
          <p:nvPr>
            <p:ph type="body" idx="1"/>
          </p:nvPr>
        </p:nvSpPr>
        <p:spPr>
          <a:xfrm>
            <a:off x="5910943" y="734786"/>
            <a:ext cx="6139993" cy="5307240"/>
          </a:xfrm>
          <a:prstGeom prst="rect">
            <a:avLst/>
          </a:prstGeom>
          <a:noFill/>
          <a:ln>
            <a:noFill/>
          </a:ln>
        </p:spPr>
        <p:txBody>
          <a:bodyPr spcFirstLastPara="1" wrap="square" lIns="91425" tIns="45700" rIns="91425" bIns="45700" anchor="t" anchorCtr="0">
            <a:normAutofit fontScale="92500" lnSpcReduction="10000"/>
          </a:bodyPr>
          <a:lstStyle/>
          <a:p>
            <a:pPr marL="0" indent="0">
              <a:buClr>
                <a:schemeClr val="dk2"/>
              </a:buClr>
              <a:buSzPts val="2800"/>
              <a:buNone/>
            </a:pPr>
            <a:r>
              <a:rPr lang="hu-HU" sz="2000" b="1" dirty="0" smtClean="0"/>
              <a:t>RESULTS</a:t>
            </a:r>
          </a:p>
          <a:p>
            <a:pPr marL="0" lvl="0" indent="0">
              <a:lnSpc>
                <a:spcPct val="100000"/>
              </a:lnSpc>
              <a:spcBef>
                <a:spcPts val="0"/>
              </a:spcBef>
              <a:buClr>
                <a:srgbClr val="000000"/>
              </a:buClr>
              <a:buSzTx/>
              <a:buNone/>
            </a:pPr>
            <a:r>
              <a:rPr lang="en-US" sz="1800" dirty="0">
                <a:solidFill>
                  <a:srgbClr val="000000"/>
                </a:solidFill>
                <a:latin typeface="Calibri" panose="020F0502020204030204" pitchFamily="34" charset="0"/>
                <a:cs typeface="Calibri" panose="020F0502020204030204" pitchFamily="34" charset="0"/>
                <a:sym typeface="Arial"/>
              </a:rPr>
              <a:t>After 1 month</a:t>
            </a:r>
            <a:r>
              <a:rPr lang="hu-HU" sz="1800" dirty="0">
                <a:solidFill>
                  <a:srgbClr val="000000"/>
                </a:solidFill>
                <a:latin typeface="Calibri" panose="020F0502020204030204" pitchFamily="34" charset="0"/>
                <a:cs typeface="Calibri" panose="020F0502020204030204" pitchFamily="34" charset="0"/>
                <a:sym typeface="Arial"/>
              </a:rPr>
              <a:t>:</a:t>
            </a:r>
            <a:r>
              <a:rPr lang="en-US" sz="1800" dirty="0">
                <a:solidFill>
                  <a:srgbClr val="000000"/>
                </a:solidFill>
                <a:latin typeface="Calibri" panose="020F0502020204030204" pitchFamily="34" charset="0"/>
                <a:cs typeface="Calibri" panose="020F0502020204030204" pitchFamily="34" charset="0"/>
                <a:sym typeface="Arial"/>
              </a:rPr>
              <a:t> </a:t>
            </a:r>
            <a:endParaRPr lang="hu-HU" sz="1800" dirty="0">
              <a:solidFill>
                <a:srgbClr val="000000"/>
              </a:solidFill>
              <a:latin typeface="Calibri" panose="020F0502020204030204" pitchFamily="34" charset="0"/>
              <a:cs typeface="Calibri" panose="020F0502020204030204" pitchFamily="34" charset="0"/>
              <a:sym typeface="Arial"/>
            </a:endParaRPr>
          </a:p>
          <a:p>
            <a:pPr marL="285750" indent="-285750">
              <a:lnSpc>
                <a:spcPct val="100000"/>
              </a:lnSpc>
              <a:spcBef>
                <a:spcPts val="0"/>
              </a:spcBef>
              <a:buClr>
                <a:srgbClr val="000000"/>
              </a:buClr>
              <a:buSzTx/>
            </a:pPr>
            <a:r>
              <a:rPr lang="hu-HU" sz="1600" dirty="0">
                <a:solidFill>
                  <a:srgbClr val="000000"/>
                </a:solidFill>
                <a:latin typeface="Calibri" panose="020F0502020204030204" pitchFamily="34" charset="0"/>
                <a:cs typeface="Calibri" panose="020F0502020204030204" pitchFamily="34" charset="0"/>
                <a:sym typeface="Arial"/>
              </a:rPr>
              <a:t>F</a:t>
            </a:r>
            <a:r>
              <a:rPr lang="en-US" sz="1600" dirty="0" err="1">
                <a:solidFill>
                  <a:srgbClr val="000000"/>
                </a:solidFill>
                <a:latin typeface="Calibri" panose="020F0502020204030204" pitchFamily="34" charset="0"/>
                <a:cs typeface="Calibri" panose="020F0502020204030204" pitchFamily="34" charset="0"/>
                <a:sym typeface="Arial"/>
              </a:rPr>
              <a:t>atigue</a:t>
            </a:r>
            <a:r>
              <a:rPr lang="en-US" sz="1600" dirty="0">
                <a:solidFill>
                  <a:srgbClr val="000000"/>
                </a:solidFill>
                <a:latin typeface="Calibri" panose="020F0502020204030204" pitchFamily="34" charset="0"/>
                <a:cs typeface="Calibri" panose="020F0502020204030204" pitchFamily="34" charset="0"/>
                <a:sym typeface="Arial"/>
              </a:rPr>
              <a:t>, weakness, bloating decreased.</a:t>
            </a:r>
            <a:endParaRPr lang="hu-HU" sz="1600" dirty="0">
              <a:solidFill>
                <a:srgbClr val="000000"/>
              </a:solidFill>
              <a:latin typeface="Calibri" panose="020F0502020204030204" pitchFamily="34" charset="0"/>
              <a:cs typeface="Calibri" panose="020F0502020204030204" pitchFamily="34" charset="0"/>
              <a:sym typeface="Arial"/>
            </a:endParaRPr>
          </a:p>
          <a:p>
            <a:pPr marL="285750" indent="-285750">
              <a:lnSpc>
                <a:spcPct val="100000"/>
              </a:lnSpc>
              <a:spcBef>
                <a:spcPts val="0"/>
              </a:spcBef>
              <a:buClr>
                <a:srgbClr val="000000"/>
              </a:buClr>
              <a:buSzTx/>
            </a:pPr>
            <a:r>
              <a:rPr lang="hu-HU" sz="1600" dirty="0" err="1">
                <a:solidFill>
                  <a:srgbClr val="000000"/>
                </a:solidFill>
                <a:latin typeface="Calibri" panose="020F0502020204030204" pitchFamily="34" charset="0"/>
                <a:cs typeface="Calibri" panose="020F0502020204030204" pitchFamily="34" charset="0"/>
                <a:sym typeface="Arial"/>
              </a:rPr>
              <a:t>She</a:t>
            </a:r>
            <a:r>
              <a:rPr lang="en-US" sz="1600" dirty="0">
                <a:solidFill>
                  <a:srgbClr val="000000"/>
                </a:solidFill>
                <a:latin typeface="Calibri" panose="020F0502020204030204" pitchFamily="34" charset="0"/>
                <a:cs typeface="Calibri" panose="020F0502020204030204" pitchFamily="34" charset="0"/>
                <a:sym typeface="Arial"/>
              </a:rPr>
              <a:t> was able to reduce </a:t>
            </a:r>
            <a:r>
              <a:rPr lang="en-US" sz="1600" dirty="0" err="1">
                <a:solidFill>
                  <a:srgbClr val="000000"/>
                </a:solidFill>
                <a:latin typeface="Calibri" panose="020F0502020204030204" pitchFamily="34" charset="0"/>
                <a:cs typeface="Calibri" panose="020F0502020204030204" pitchFamily="34" charset="0"/>
                <a:sym typeface="Arial"/>
              </a:rPr>
              <a:t>sulfalazine</a:t>
            </a:r>
            <a:r>
              <a:rPr lang="en-US" sz="1600" dirty="0">
                <a:solidFill>
                  <a:srgbClr val="000000"/>
                </a:solidFill>
                <a:latin typeface="Calibri" panose="020F0502020204030204" pitchFamily="34" charset="0"/>
                <a:cs typeface="Calibri" panose="020F0502020204030204" pitchFamily="34" charset="0"/>
                <a:sym typeface="Arial"/>
              </a:rPr>
              <a:t> from 3000 mg</a:t>
            </a:r>
            <a:r>
              <a:rPr lang="hu-HU" sz="1600" dirty="0">
                <a:solidFill>
                  <a:srgbClr val="000000"/>
                </a:solidFill>
                <a:latin typeface="Calibri" panose="020F0502020204030204" pitchFamily="34" charset="0"/>
                <a:cs typeface="Calibri" panose="020F0502020204030204" pitchFamily="34" charset="0"/>
                <a:sym typeface="Arial"/>
              </a:rPr>
              <a:t>/</a:t>
            </a:r>
            <a:r>
              <a:rPr lang="hu-HU" sz="1600" dirty="0" err="1">
                <a:solidFill>
                  <a:srgbClr val="000000"/>
                </a:solidFill>
                <a:latin typeface="Calibri" panose="020F0502020204030204" pitchFamily="34" charset="0"/>
                <a:cs typeface="Calibri" panose="020F0502020204030204" pitchFamily="34" charset="0"/>
                <a:sym typeface="Arial"/>
              </a:rPr>
              <a:t>day</a:t>
            </a:r>
            <a:r>
              <a:rPr lang="hu-HU" sz="1600" dirty="0">
                <a:solidFill>
                  <a:srgbClr val="000000"/>
                </a:solidFill>
                <a:latin typeface="Calibri" panose="020F0502020204030204" pitchFamily="34" charset="0"/>
                <a:cs typeface="Calibri" panose="020F0502020204030204" pitchFamily="34" charset="0"/>
                <a:sym typeface="Arial"/>
              </a:rPr>
              <a:t> (3x2)</a:t>
            </a:r>
            <a:r>
              <a:rPr lang="en-US" sz="1600" dirty="0">
                <a:solidFill>
                  <a:srgbClr val="000000"/>
                </a:solidFill>
                <a:latin typeface="Calibri" panose="020F0502020204030204" pitchFamily="34" charset="0"/>
                <a:cs typeface="Calibri" panose="020F0502020204030204" pitchFamily="34" charset="0"/>
                <a:sym typeface="Arial"/>
              </a:rPr>
              <a:t> to 1</a:t>
            </a:r>
            <a:r>
              <a:rPr lang="hu-HU" sz="1600" dirty="0">
                <a:solidFill>
                  <a:srgbClr val="000000"/>
                </a:solidFill>
                <a:latin typeface="Calibri" panose="020F0502020204030204" pitchFamily="34" charset="0"/>
                <a:cs typeface="Calibri" panose="020F0502020204030204" pitchFamily="34" charset="0"/>
                <a:sym typeface="Arial"/>
              </a:rPr>
              <a:t>5</a:t>
            </a:r>
            <a:r>
              <a:rPr lang="en-US" sz="1600" dirty="0">
                <a:solidFill>
                  <a:srgbClr val="000000"/>
                </a:solidFill>
                <a:latin typeface="Calibri" panose="020F0502020204030204" pitchFamily="34" charset="0"/>
                <a:cs typeface="Calibri" panose="020F0502020204030204" pitchFamily="34" charset="0"/>
                <a:sym typeface="Arial"/>
              </a:rPr>
              <a:t>00 mg</a:t>
            </a:r>
            <a:r>
              <a:rPr lang="hu-HU" sz="1600" dirty="0">
                <a:solidFill>
                  <a:srgbClr val="000000"/>
                </a:solidFill>
                <a:latin typeface="Calibri" panose="020F0502020204030204" pitchFamily="34" charset="0"/>
                <a:cs typeface="Calibri" panose="020F0502020204030204" pitchFamily="34" charset="0"/>
                <a:sym typeface="Arial"/>
              </a:rPr>
              <a:t>/</a:t>
            </a:r>
            <a:r>
              <a:rPr lang="hu-HU" sz="1600" dirty="0" err="1">
                <a:solidFill>
                  <a:srgbClr val="000000"/>
                </a:solidFill>
                <a:latin typeface="Calibri" panose="020F0502020204030204" pitchFamily="34" charset="0"/>
                <a:cs typeface="Calibri" panose="020F0502020204030204" pitchFamily="34" charset="0"/>
                <a:sym typeface="Arial"/>
              </a:rPr>
              <a:t>day</a:t>
            </a:r>
            <a:r>
              <a:rPr lang="hu-HU" sz="1600" dirty="0">
                <a:solidFill>
                  <a:srgbClr val="000000"/>
                </a:solidFill>
                <a:latin typeface="Calibri" panose="020F0502020204030204" pitchFamily="34" charset="0"/>
                <a:cs typeface="Calibri" panose="020F0502020204030204" pitchFamily="34" charset="0"/>
                <a:sym typeface="Arial"/>
              </a:rPr>
              <a:t> (3x1</a:t>
            </a:r>
            <a:r>
              <a:rPr lang="hu-HU" sz="1600" dirty="0" smtClean="0">
                <a:solidFill>
                  <a:srgbClr val="000000"/>
                </a:solidFill>
                <a:latin typeface="Calibri" panose="020F0502020204030204" pitchFamily="34" charset="0"/>
                <a:cs typeface="Calibri" panose="020F0502020204030204" pitchFamily="34" charset="0"/>
                <a:sym typeface="Arial"/>
              </a:rPr>
              <a:t>)</a:t>
            </a:r>
          </a:p>
          <a:p>
            <a:pPr marL="0" lvl="0" indent="0">
              <a:lnSpc>
                <a:spcPct val="100000"/>
              </a:lnSpc>
              <a:spcBef>
                <a:spcPts val="0"/>
              </a:spcBef>
              <a:buClr>
                <a:srgbClr val="000000"/>
              </a:buClr>
              <a:buSzTx/>
              <a:buNone/>
            </a:pPr>
            <a:endParaRPr lang="hu-HU" sz="1400" dirty="0">
              <a:solidFill>
                <a:srgbClr val="000000"/>
              </a:solidFill>
              <a:latin typeface="Arial"/>
              <a:cs typeface="Arial"/>
              <a:sym typeface="Arial"/>
            </a:endParaRPr>
          </a:p>
          <a:p>
            <a:pPr marL="0" lvl="0" indent="0">
              <a:spcBef>
                <a:spcPts val="0"/>
              </a:spcBef>
              <a:buSzPts val="2300"/>
              <a:buNone/>
            </a:pPr>
            <a:r>
              <a:rPr lang="hu-HU" sz="1800" dirty="0" err="1" smtClean="0"/>
              <a:t>After</a:t>
            </a:r>
            <a:r>
              <a:rPr lang="hu-HU" sz="1800" dirty="0" smtClean="0"/>
              <a:t> 3 </a:t>
            </a:r>
            <a:r>
              <a:rPr lang="hu-HU" sz="1800" dirty="0" err="1" smtClean="0"/>
              <a:t>month</a:t>
            </a:r>
            <a:r>
              <a:rPr lang="hu-HU" sz="1800" dirty="0" smtClean="0"/>
              <a:t>:</a:t>
            </a:r>
            <a:endParaRPr lang="hu-HU" sz="1800" dirty="0"/>
          </a:p>
          <a:p>
            <a:pPr lvl="0"/>
            <a:r>
              <a:rPr lang="en-US" sz="1600" dirty="0"/>
              <a:t>The feeling of </a:t>
            </a:r>
            <a:r>
              <a:rPr lang="en-US" sz="1600" dirty="0" err="1"/>
              <a:t>dyscomfort</a:t>
            </a:r>
            <a:r>
              <a:rPr lang="en-US" sz="1600" dirty="0"/>
              <a:t> disappeared. </a:t>
            </a:r>
            <a:endParaRPr lang="hu-HU" sz="1600" dirty="0"/>
          </a:p>
          <a:p>
            <a:pPr lvl="0"/>
            <a:r>
              <a:rPr lang="hu-HU" sz="1600" dirty="0"/>
              <a:t>A</a:t>
            </a:r>
            <a:r>
              <a:rPr lang="en-US" sz="1600" dirty="0" err="1"/>
              <a:t>nd</a:t>
            </a:r>
            <a:r>
              <a:rPr lang="en-US" sz="1600" dirty="0"/>
              <a:t> </a:t>
            </a:r>
            <a:r>
              <a:rPr lang="hu-HU" sz="1600" dirty="0" err="1"/>
              <a:t>great</a:t>
            </a:r>
            <a:r>
              <a:rPr lang="hu-HU" sz="1600" dirty="0"/>
              <a:t> </a:t>
            </a:r>
            <a:r>
              <a:rPr lang="hu-HU" sz="1600" dirty="0" err="1"/>
              <a:t>news</a:t>
            </a:r>
            <a:r>
              <a:rPr lang="en-US" sz="1600" dirty="0"/>
              <a:t> is that the patient didn’t have relapse</a:t>
            </a:r>
            <a:r>
              <a:rPr lang="hu-HU" sz="1600" dirty="0"/>
              <a:t> in </a:t>
            </a:r>
            <a:r>
              <a:rPr lang="hu-HU" sz="1600" dirty="0" err="1"/>
              <a:t>the</a:t>
            </a:r>
            <a:r>
              <a:rPr lang="hu-HU" sz="1600" dirty="0"/>
              <a:t> last 3 </a:t>
            </a:r>
            <a:r>
              <a:rPr lang="hu-HU" sz="1600" dirty="0" err="1"/>
              <a:t>months</a:t>
            </a:r>
            <a:r>
              <a:rPr lang="hu-HU" sz="1600" dirty="0"/>
              <a:t>!!!</a:t>
            </a:r>
          </a:p>
          <a:p>
            <a:pPr lvl="0"/>
            <a:r>
              <a:rPr lang="hu-HU" sz="1600" dirty="0" err="1"/>
              <a:t>She</a:t>
            </a:r>
            <a:r>
              <a:rPr lang="en-US" sz="1600" dirty="0"/>
              <a:t> was able to reduce </a:t>
            </a:r>
            <a:r>
              <a:rPr lang="en-US" sz="1600" dirty="0" err="1"/>
              <a:t>sulfalazine</a:t>
            </a:r>
            <a:r>
              <a:rPr lang="en-US" sz="1600" dirty="0"/>
              <a:t> from </a:t>
            </a:r>
            <a:r>
              <a:rPr lang="hu-HU" sz="1600" dirty="0"/>
              <a:t>15</a:t>
            </a:r>
            <a:r>
              <a:rPr lang="en-US" sz="1600" dirty="0"/>
              <a:t>00 mg</a:t>
            </a:r>
            <a:r>
              <a:rPr lang="hu-HU" sz="1600" dirty="0"/>
              <a:t>/</a:t>
            </a:r>
            <a:r>
              <a:rPr lang="hu-HU" sz="1600" dirty="0" err="1"/>
              <a:t>day</a:t>
            </a:r>
            <a:r>
              <a:rPr lang="en-US" sz="1600" dirty="0"/>
              <a:t> to </a:t>
            </a:r>
            <a:r>
              <a:rPr lang="hu-HU" sz="1600" dirty="0"/>
              <a:t>500</a:t>
            </a:r>
            <a:r>
              <a:rPr lang="en-US" sz="1600" dirty="0"/>
              <a:t> mg</a:t>
            </a:r>
            <a:r>
              <a:rPr lang="hu-HU" sz="1600" dirty="0"/>
              <a:t>/</a:t>
            </a:r>
            <a:r>
              <a:rPr lang="hu-HU" sz="1600" dirty="0" err="1"/>
              <a:t>day</a:t>
            </a:r>
            <a:r>
              <a:rPr lang="hu-HU" sz="1600" dirty="0"/>
              <a:t> (1x1)</a:t>
            </a:r>
            <a:r>
              <a:rPr lang="en-US" sz="1600" dirty="0"/>
              <a:t>  She is feeling well, there is no pain and her weight has increased</a:t>
            </a:r>
            <a:r>
              <a:rPr lang="hu-HU" sz="1600" dirty="0" smtClean="0"/>
              <a:t>!</a:t>
            </a:r>
            <a:endParaRPr lang="hu-HU" sz="1600" dirty="0" smtClean="0"/>
          </a:p>
          <a:p>
            <a:pPr marL="0" indent="0">
              <a:buClr>
                <a:schemeClr val="dk2"/>
              </a:buClr>
              <a:buSzPts val="2800"/>
              <a:buNone/>
            </a:pPr>
            <a:r>
              <a:rPr lang="hu-HU" sz="1600" dirty="0" err="1" smtClean="0"/>
              <a:t>Control</a:t>
            </a:r>
            <a:r>
              <a:rPr lang="hu-HU" sz="1600" dirty="0" smtClean="0"/>
              <a:t> </a:t>
            </a:r>
            <a:r>
              <a:rPr lang="hu-HU" sz="1600" dirty="0" err="1" smtClean="0"/>
              <a:t>Lab</a:t>
            </a:r>
            <a:r>
              <a:rPr lang="hu-HU" sz="1600" dirty="0" smtClean="0"/>
              <a:t> </a:t>
            </a:r>
            <a:r>
              <a:rPr lang="hu-HU" sz="1600" dirty="0" err="1" smtClean="0"/>
              <a:t>tests</a:t>
            </a:r>
            <a:r>
              <a:rPr lang="hu-HU" sz="1600" dirty="0" smtClean="0"/>
              <a:t>:</a:t>
            </a:r>
          </a:p>
          <a:p>
            <a:pPr marL="0" indent="0">
              <a:buClr>
                <a:schemeClr val="dk2"/>
              </a:buClr>
              <a:buSzPts val="2800"/>
              <a:buNone/>
            </a:pPr>
            <a:r>
              <a:rPr lang="en-US" sz="1600" dirty="0" smtClean="0"/>
              <a:t> </a:t>
            </a:r>
            <a:r>
              <a:rPr lang="hu-HU" sz="1600" dirty="0"/>
              <a:t>I</a:t>
            </a:r>
            <a:r>
              <a:rPr lang="en-US" sz="1600" dirty="0" err="1" smtClean="0"/>
              <a:t>nflammatory</a:t>
            </a:r>
            <a:r>
              <a:rPr lang="en-US" sz="1600" dirty="0" smtClean="0"/>
              <a:t> </a:t>
            </a:r>
            <a:r>
              <a:rPr lang="en-US" sz="1600" dirty="0"/>
              <a:t>parameter </a:t>
            </a:r>
            <a:r>
              <a:rPr lang="hu-HU" sz="1600" dirty="0" smtClean="0"/>
              <a:t>CRP</a:t>
            </a:r>
            <a:r>
              <a:rPr lang="hu-HU" sz="1600" dirty="0"/>
              <a:t>: </a:t>
            </a:r>
            <a:r>
              <a:rPr lang="hu-HU" sz="1600" dirty="0" smtClean="0"/>
              <a:t>(98!) </a:t>
            </a:r>
            <a:r>
              <a:rPr lang="hu-HU" sz="1600" dirty="0" smtClean="0">
                <a:solidFill>
                  <a:srgbClr val="FF0000"/>
                </a:solidFill>
              </a:rPr>
              <a:t>9</a:t>
            </a:r>
            <a:r>
              <a:rPr lang="hu-HU" sz="1600" dirty="0" smtClean="0"/>
              <a:t> </a:t>
            </a:r>
            <a:r>
              <a:rPr lang="hu-HU" sz="1600" dirty="0"/>
              <a:t>mg/l, </a:t>
            </a:r>
            <a:r>
              <a:rPr lang="hu-HU" sz="1600" dirty="0" smtClean="0"/>
              <a:t>(</a:t>
            </a:r>
            <a:r>
              <a:rPr lang="hu-HU" sz="1600" dirty="0" err="1" smtClean="0"/>
              <a:t>normal</a:t>
            </a:r>
            <a:r>
              <a:rPr lang="hu-HU" sz="1600" dirty="0" smtClean="0"/>
              <a:t> </a:t>
            </a:r>
            <a:r>
              <a:rPr lang="hu-HU" sz="1600" dirty="0" err="1"/>
              <a:t>up</a:t>
            </a:r>
            <a:r>
              <a:rPr lang="hu-HU" sz="1600" dirty="0"/>
              <a:t> </a:t>
            </a:r>
            <a:r>
              <a:rPr lang="hu-HU" sz="1600" dirty="0" err="1"/>
              <a:t>to</a:t>
            </a:r>
            <a:r>
              <a:rPr lang="hu-HU" sz="1600" dirty="0"/>
              <a:t> 5,0</a:t>
            </a:r>
            <a:r>
              <a:rPr lang="hu-HU" sz="1600" dirty="0" smtClean="0"/>
              <a:t>),</a:t>
            </a:r>
            <a:r>
              <a:rPr lang="en-US" sz="1600" dirty="0" smtClean="0"/>
              <a:t> </a:t>
            </a:r>
            <a:r>
              <a:rPr lang="en-US" sz="1600" dirty="0"/>
              <a:t>liver enzyme levels: </a:t>
            </a:r>
            <a:r>
              <a:rPr lang="en-US" sz="1600" dirty="0" smtClean="0"/>
              <a:t>ASAT-</a:t>
            </a:r>
            <a:r>
              <a:rPr lang="hu-HU" sz="1600" dirty="0" smtClean="0"/>
              <a:t> (95!) </a:t>
            </a:r>
            <a:r>
              <a:rPr lang="hu-HU" sz="1600" dirty="0" smtClean="0">
                <a:solidFill>
                  <a:srgbClr val="FF0000"/>
                </a:solidFill>
              </a:rPr>
              <a:t>38</a:t>
            </a:r>
            <a:r>
              <a:rPr lang="en-US" sz="1600" dirty="0" smtClean="0"/>
              <a:t> </a:t>
            </a:r>
            <a:r>
              <a:rPr lang="en-US" sz="1600" dirty="0"/>
              <a:t>(U/L) (range </a:t>
            </a:r>
            <a:r>
              <a:rPr lang="hu-HU" sz="1600" dirty="0"/>
              <a:t>2</a:t>
            </a:r>
            <a:r>
              <a:rPr lang="en-US" sz="1600" dirty="0" smtClean="0"/>
              <a:t>-</a:t>
            </a:r>
            <a:r>
              <a:rPr lang="hu-HU" sz="1600" dirty="0" smtClean="0"/>
              <a:t>35</a:t>
            </a:r>
            <a:r>
              <a:rPr lang="en-US" sz="1600" dirty="0" smtClean="0"/>
              <a:t>), </a:t>
            </a:r>
            <a:r>
              <a:rPr lang="en-US" sz="1600" dirty="0" smtClean="0"/>
              <a:t>ALAT-</a:t>
            </a:r>
            <a:r>
              <a:rPr lang="hu-HU" sz="1600" dirty="0" smtClean="0"/>
              <a:t> (98!) </a:t>
            </a:r>
            <a:r>
              <a:rPr lang="hu-HU" sz="1600" dirty="0" smtClean="0">
                <a:solidFill>
                  <a:srgbClr val="FF0000"/>
                </a:solidFill>
              </a:rPr>
              <a:t>45</a:t>
            </a:r>
            <a:r>
              <a:rPr lang="en-US" sz="1600" dirty="0" smtClean="0"/>
              <a:t>, </a:t>
            </a:r>
            <a:r>
              <a:rPr lang="hu-HU" sz="1600" dirty="0" smtClean="0"/>
              <a:t>(</a:t>
            </a:r>
            <a:r>
              <a:rPr lang="en-US" sz="1600" dirty="0" smtClean="0"/>
              <a:t>range </a:t>
            </a:r>
            <a:r>
              <a:rPr lang="hu-HU" sz="1600" dirty="0" smtClean="0"/>
              <a:t>2</a:t>
            </a:r>
            <a:r>
              <a:rPr lang="en-US" sz="1600" dirty="0" smtClean="0"/>
              <a:t>-</a:t>
            </a:r>
            <a:r>
              <a:rPr lang="hu-HU" sz="1600" dirty="0" smtClean="0"/>
              <a:t>45</a:t>
            </a:r>
            <a:r>
              <a:rPr lang="en-US" sz="1600" dirty="0" smtClean="0"/>
              <a:t>)</a:t>
            </a:r>
            <a:r>
              <a:rPr lang="hu-HU" sz="1600" dirty="0" smtClean="0"/>
              <a:t>, </a:t>
            </a:r>
            <a:r>
              <a:rPr lang="hu-HU" sz="1600" dirty="0" smtClean="0"/>
              <a:t>GGTP- (152!) </a:t>
            </a:r>
            <a:r>
              <a:rPr lang="hu-HU" sz="1600" dirty="0" smtClean="0">
                <a:solidFill>
                  <a:srgbClr val="FF0000"/>
                </a:solidFill>
              </a:rPr>
              <a:t>50</a:t>
            </a:r>
            <a:r>
              <a:rPr lang="hu-HU" sz="1600" dirty="0" smtClean="0"/>
              <a:t>, </a:t>
            </a:r>
            <a:r>
              <a:rPr lang="hu-HU" sz="1600" dirty="0" err="1" smtClean="0"/>
              <a:t>range</a:t>
            </a:r>
            <a:r>
              <a:rPr lang="hu-HU" sz="1600" dirty="0" smtClean="0"/>
              <a:t> (</a:t>
            </a:r>
            <a:r>
              <a:rPr lang="hu-HU" sz="1600" dirty="0" smtClean="0"/>
              <a:t>4-55 </a:t>
            </a:r>
            <a:r>
              <a:rPr lang="hu-HU" sz="1600" dirty="0" smtClean="0"/>
              <a:t>U/L)</a:t>
            </a:r>
          </a:p>
          <a:p>
            <a:pPr marL="0" indent="0">
              <a:buClr>
                <a:schemeClr val="dk2"/>
              </a:buClr>
              <a:buSzPts val="2800"/>
              <a:buNone/>
            </a:pPr>
            <a:r>
              <a:rPr lang="hu-HU" sz="1600" dirty="0"/>
              <a:t>Se </a:t>
            </a:r>
            <a:r>
              <a:rPr lang="hu-HU" sz="1600" dirty="0" err="1" smtClean="0"/>
              <a:t>Iron</a:t>
            </a:r>
            <a:r>
              <a:rPr lang="hu-HU" sz="1600" dirty="0" smtClean="0"/>
              <a:t> (5,1!) </a:t>
            </a:r>
            <a:r>
              <a:rPr lang="hu-HU" sz="1600" dirty="0" smtClean="0">
                <a:solidFill>
                  <a:srgbClr val="FF0000"/>
                </a:solidFill>
              </a:rPr>
              <a:t>10,1 </a:t>
            </a:r>
            <a:r>
              <a:rPr lang="hu-HU" sz="1600" dirty="0"/>
              <a:t>(</a:t>
            </a:r>
            <a:r>
              <a:rPr lang="hu-HU" sz="1600" dirty="0" err="1"/>
              <a:t>range</a:t>
            </a:r>
            <a:r>
              <a:rPr lang="hu-HU" sz="1600" dirty="0"/>
              <a:t> 10,7-32,2 </a:t>
            </a:r>
            <a:r>
              <a:rPr lang="hu-HU" sz="1600" dirty="0" err="1"/>
              <a:t>mikromol</a:t>
            </a:r>
            <a:r>
              <a:rPr lang="hu-HU" sz="1600" dirty="0"/>
              <a:t>/l)</a:t>
            </a:r>
          </a:p>
          <a:p>
            <a:pPr marL="0" indent="0">
              <a:buClr>
                <a:schemeClr val="dk2"/>
              </a:buClr>
              <a:buSzPts val="2800"/>
              <a:buNone/>
            </a:pPr>
            <a:r>
              <a:rPr lang="hu-HU" sz="1600" dirty="0" err="1"/>
              <a:t>Haemoglobin</a:t>
            </a:r>
            <a:r>
              <a:rPr lang="hu-HU" sz="1600" dirty="0"/>
              <a:t>: </a:t>
            </a:r>
            <a:r>
              <a:rPr lang="hu-HU" sz="1600" dirty="0" smtClean="0"/>
              <a:t>(101!) </a:t>
            </a:r>
            <a:r>
              <a:rPr lang="hu-HU" sz="1600" dirty="0" smtClean="0">
                <a:solidFill>
                  <a:srgbClr val="FF0000"/>
                </a:solidFill>
              </a:rPr>
              <a:t>119</a:t>
            </a:r>
            <a:r>
              <a:rPr lang="hu-HU" sz="1600" dirty="0" smtClean="0"/>
              <a:t> </a:t>
            </a:r>
            <a:r>
              <a:rPr lang="hu-HU" sz="1600" dirty="0"/>
              <a:t>(</a:t>
            </a:r>
            <a:r>
              <a:rPr lang="hu-HU" sz="1600" dirty="0" err="1"/>
              <a:t>range</a:t>
            </a:r>
            <a:r>
              <a:rPr lang="hu-HU" sz="1600" dirty="0"/>
              <a:t> 120-160 g/l) </a:t>
            </a:r>
          </a:p>
          <a:p>
            <a:pPr marL="0" indent="0">
              <a:buClr>
                <a:schemeClr val="dk2"/>
              </a:buClr>
              <a:buSzPts val="2800"/>
              <a:buNone/>
            </a:pPr>
            <a:r>
              <a:rPr lang="hu-HU" sz="1600" dirty="0" err="1"/>
              <a:t>Haematocrit</a:t>
            </a:r>
            <a:r>
              <a:rPr lang="hu-HU" sz="1600" dirty="0"/>
              <a:t>: </a:t>
            </a:r>
            <a:r>
              <a:rPr lang="hu-HU" sz="1600" dirty="0" smtClean="0"/>
              <a:t>(0,28!) </a:t>
            </a:r>
            <a:r>
              <a:rPr lang="hu-HU" sz="1600" dirty="0" smtClean="0">
                <a:solidFill>
                  <a:srgbClr val="FF0000"/>
                </a:solidFill>
              </a:rPr>
              <a:t>0,35</a:t>
            </a:r>
            <a:r>
              <a:rPr lang="hu-HU" sz="1600" dirty="0" smtClean="0"/>
              <a:t> </a:t>
            </a:r>
            <a:r>
              <a:rPr lang="hu-HU" sz="1600" dirty="0"/>
              <a:t>(</a:t>
            </a:r>
            <a:r>
              <a:rPr lang="hu-HU" sz="1600" dirty="0" err="1"/>
              <a:t>range</a:t>
            </a:r>
            <a:r>
              <a:rPr lang="hu-HU" sz="1600" dirty="0"/>
              <a:t> 0,36-0,47 l/l)</a:t>
            </a:r>
          </a:p>
          <a:p>
            <a:pPr marL="0" indent="0">
              <a:buClr>
                <a:schemeClr val="dk2"/>
              </a:buClr>
              <a:buSzPts val="2800"/>
              <a:buNone/>
            </a:pPr>
            <a:endParaRPr lang="hu-HU" sz="1600" dirty="0" smtClean="0"/>
          </a:p>
          <a:p>
            <a:pPr marL="0" indent="0">
              <a:buClr>
                <a:schemeClr val="dk2"/>
              </a:buClr>
              <a:buSzPts val="2800"/>
              <a:buNone/>
            </a:pPr>
            <a:endParaRPr lang="hu-HU" sz="2000" dirty="0"/>
          </a:p>
        </p:txBody>
      </p:sp>
      <p:sp>
        <p:nvSpPr>
          <p:cNvPr id="188" name="Google Shape;188;p11"/>
          <p:cNvSpPr txBox="1"/>
          <p:nvPr/>
        </p:nvSpPr>
        <p:spPr>
          <a:xfrm>
            <a:off x="571381" y="832948"/>
            <a:ext cx="3930316" cy="2743509"/>
          </a:xfrm>
          <a:prstGeom prst="rect">
            <a:avLst/>
          </a:prstGeom>
          <a:noFill/>
          <a:ln>
            <a:noFill/>
          </a:ln>
        </p:spPr>
        <p:txBody>
          <a:bodyPr spcFirstLastPara="1" wrap="square" lIns="91425" tIns="45700" rIns="91425" bIns="45700" anchor="b" anchorCtr="0">
            <a:noAutofit/>
          </a:bodyPr>
          <a:lstStyle/>
          <a:p>
            <a:pPr marL="0" marR="0" lvl="0" indent="0" algn="ctr" defTabSz="914400" rtl="0" eaLnBrk="1" fontAlgn="auto" latinLnBrk="0" hangingPunct="1">
              <a:lnSpc>
                <a:spcPct val="90000"/>
              </a:lnSpc>
              <a:spcBef>
                <a:spcPts val="0"/>
              </a:spcBef>
              <a:spcAft>
                <a:spcPts val="0"/>
              </a:spcAft>
              <a:buClr>
                <a:srgbClr val="1F3864"/>
              </a:buClr>
              <a:buSzPts val="4400"/>
              <a:buFont typeface="Calibri"/>
              <a:buNone/>
              <a:tabLst/>
              <a:defRPr/>
            </a:pPr>
            <a:r>
              <a:rPr kumimoji="0" lang="en-US" sz="4400" b="0" i="0" u="none" strike="noStrike" kern="0" cap="none" spc="0" normalizeH="0" baseline="0" noProof="0" dirty="0">
                <a:ln>
                  <a:noFill/>
                </a:ln>
                <a:solidFill>
                  <a:srgbClr val="1F3864"/>
                </a:solidFill>
                <a:effectLst/>
                <a:uLnTx/>
                <a:uFillTx/>
                <a:latin typeface="Calibri"/>
                <a:ea typeface="Calibri"/>
                <a:cs typeface="Calibri"/>
                <a:sym typeface="Calibri"/>
              </a:rPr>
              <a:t>ISNS </a:t>
            </a:r>
            <a:br>
              <a:rPr kumimoji="0" lang="en-US" sz="4400" b="0" i="0" u="none" strike="noStrike" kern="0" cap="none" spc="0" normalizeH="0" baseline="0" noProof="0" dirty="0">
                <a:ln>
                  <a:noFill/>
                </a:ln>
                <a:solidFill>
                  <a:srgbClr val="1F3864"/>
                </a:solidFill>
                <a:effectLst/>
                <a:uLnTx/>
                <a:uFillTx/>
                <a:latin typeface="Calibri"/>
                <a:ea typeface="Calibri"/>
                <a:cs typeface="Calibri"/>
                <a:sym typeface="Calibri"/>
              </a:rPr>
            </a:br>
            <a:r>
              <a:rPr kumimoji="0" lang="en-US" sz="4400" b="0" i="0" u="none" strike="noStrike" kern="0" cap="none" spc="0" normalizeH="0" baseline="0" noProof="0" dirty="0">
                <a:ln>
                  <a:noFill/>
                </a:ln>
                <a:solidFill>
                  <a:srgbClr val="1F3864"/>
                </a:solidFill>
                <a:effectLst/>
                <a:uLnTx/>
                <a:uFillTx/>
                <a:latin typeface="Calibri"/>
                <a:ea typeface="Calibri"/>
                <a:cs typeface="Calibri"/>
                <a:sym typeface="Calibri"/>
              </a:rPr>
              <a:t>CASE STUDY:</a:t>
            </a:r>
            <a:br>
              <a:rPr kumimoji="0" lang="en-US" sz="4400" b="0" i="0" u="none" strike="noStrike" kern="0" cap="none" spc="0" normalizeH="0" baseline="0" noProof="0" dirty="0">
                <a:ln>
                  <a:noFill/>
                </a:ln>
                <a:solidFill>
                  <a:srgbClr val="1F3864"/>
                </a:solidFill>
                <a:effectLst/>
                <a:uLnTx/>
                <a:uFillTx/>
                <a:latin typeface="Calibri"/>
                <a:ea typeface="Calibri"/>
                <a:cs typeface="Calibri"/>
                <a:sym typeface="Calibri"/>
              </a:rPr>
            </a:br>
            <a:endParaRPr kumimoji="0" sz="44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189" name="Google Shape;189;p11" descr="Logo&#10;&#10;Description automatically generated"/>
          <p:cNvPicPr preferRelativeResize="0"/>
          <p:nvPr/>
        </p:nvPicPr>
        <p:blipFill rotWithShape="1">
          <a:blip r:embed="rId3">
            <a:alphaModFix/>
          </a:blip>
          <a:srcRect/>
          <a:stretch/>
        </p:blipFill>
        <p:spPr>
          <a:xfrm>
            <a:off x="1409247" y="4013868"/>
            <a:ext cx="2254584" cy="1961461"/>
          </a:xfrm>
          <a:prstGeom prst="rect">
            <a:avLst/>
          </a:prstGeom>
          <a:noFill/>
          <a:ln>
            <a:noFill/>
          </a:ln>
        </p:spPr>
      </p:pic>
      <p:pic>
        <p:nvPicPr>
          <p:cNvPr id="2" name="Google Shape;178;p10">
            <a:extLst>
              <a:ext uri="{FF2B5EF4-FFF2-40B4-BE49-F238E27FC236}">
                <a16:creationId xmlns:a16="http://schemas.microsoft.com/office/drawing/2014/main" id="{706C39CA-18F6-4B8D-03FD-2329726756B0}"/>
              </a:ext>
            </a:extLst>
          </p:cNvPr>
          <p:cNvPicPr preferRelativeResize="0"/>
          <p:nvPr/>
        </p:nvPicPr>
        <p:blipFill rotWithShape="1">
          <a:blip r:embed="rId4">
            <a:alphaModFix/>
          </a:blip>
          <a:srcRect/>
          <a:stretch/>
        </p:blipFill>
        <p:spPr>
          <a:xfrm>
            <a:off x="0" y="6389075"/>
            <a:ext cx="12192000" cy="468923"/>
          </a:xfrm>
          <a:prstGeom prst="rect">
            <a:avLst/>
          </a:prstGeom>
          <a:noFill/>
          <a:ln>
            <a:noFill/>
          </a:ln>
        </p:spPr>
      </p:pic>
      <p:sp>
        <p:nvSpPr>
          <p:cNvPr id="3" name="TextBox 2">
            <a:extLst>
              <a:ext uri="{FF2B5EF4-FFF2-40B4-BE49-F238E27FC236}">
                <a16:creationId xmlns:a16="http://schemas.microsoft.com/office/drawing/2014/main" id="{E68F599D-077E-96DD-15C0-D184D088C123}"/>
              </a:ext>
            </a:extLst>
          </p:cNvPr>
          <p:cNvSpPr txBox="1"/>
          <p:nvPr/>
        </p:nvSpPr>
        <p:spPr>
          <a:xfrm>
            <a:off x="2660821" y="6426777"/>
            <a:ext cx="687035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FFC000">
                    <a:lumMod val="40000"/>
                    <a:lumOff val="60000"/>
                  </a:srgbClr>
                </a:solidFill>
                <a:effectLst/>
                <a:uLnTx/>
                <a:uFillTx/>
                <a:latin typeface="Times New Roman" panose="02020603050405020304" pitchFamily="18" charset="0"/>
                <a:cs typeface="Times New Roman" panose="02020603050405020304" pitchFamily="18" charset="0"/>
                <a:sym typeface="Arial"/>
              </a:rPr>
              <a:t>International Science Nutrition Society – CURARE CAUSAM -- ISNS 2023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9526995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18"/>
          <p:cNvSpPr txBox="1">
            <a:spLocks noGrp="1"/>
          </p:cNvSpPr>
          <p:nvPr>
            <p:ph type="title"/>
          </p:nvPr>
        </p:nvSpPr>
        <p:spPr>
          <a:xfrm>
            <a:off x="485775" y="242889"/>
            <a:ext cx="10868025" cy="1643396"/>
          </a:xfrm>
          <a:prstGeom prst="rect">
            <a:avLst/>
          </a:prstGeom>
          <a:noFill/>
          <a:ln>
            <a:noFill/>
          </a:ln>
        </p:spPr>
        <p:txBody>
          <a:bodyPr spcFirstLastPara="1" wrap="square" lIns="91425" tIns="45700" rIns="91425" bIns="45700" anchor="ctr" anchorCtr="0">
            <a:normAutofit fontScale="90000"/>
          </a:bodyPr>
          <a:lstStyle/>
          <a:p>
            <a:pPr>
              <a:buSzPts val="3200"/>
            </a:pPr>
            <a:r>
              <a:rPr lang="en-US" sz="4000" b="0" i="0" dirty="0">
                <a:solidFill>
                  <a:srgbClr val="000000"/>
                </a:solidFill>
                <a:effectLst/>
                <a:latin typeface="Calibri" panose="020F0502020204030204" pitchFamily="34" charset="0"/>
                <a:cs typeface="Calibri" panose="020F0502020204030204" pitchFamily="34" charset="0"/>
              </a:rPr>
              <a:t>Quality of Evidence Supporting the Role of Supplement Curcumin for the Treatment of Ulcerative Colitis: An Overview of Systematic Reviews</a:t>
            </a:r>
            <a:r>
              <a:rPr lang="en-US" sz="1800" b="0" i="0" dirty="0">
                <a:solidFill>
                  <a:srgbClr val="000000"/>
                </a:solidFill>
                <a:effectLst/>
                <a:latin typeface="Calibri" panose="020F0502020204030204" pitchFamily="34" charset="0"/>
                <a:cs typeface="Calibri" panose="020F0502020204030204" pitchFamily="34" charset="0"/>
              </a:rPr>
              <a:t/>
            </a:r>
            <a:br>
              <a:rPr lang="en-US" sz="1800" b="0" i="0" dirty="0">
                <a:solidFill>
                  <a:srgbClr val="000000"/>
                </a:solidFill>
                <a:effectLst/>
                <a:latin typeface="Calibri" panose="020F0502020204030204" pitchFamily="34" charset="0"/>
                <a:cs typeface="Calibri" panose="020F0502020204030204" pitchFamily="34" charset="0"/>
              </a:rPr>
            </a:br>
            <a:r>
              <a:rPr lang="en-US" sz="1800" b="0" i="0" dirty="0" err="1">
                <a:solidFill>
                  <a:srgbClr val="000000"/>
                </a:solidFill>
                <a:effectLst/>
                <a:latin typeface="Calibri" panose="020F0502020204030204" pitchFamily="34" charset="0"/>
                <a:cs typeface="Calibri" panose="020F0502020204030204" pitchFamily="34" charset="0"/>
              </a:rPr>
              <a:t>Hongshuo</a:t>
            </a:r>
            <a:r>
              <a:rPr lang="en-US" sz="1800" b="0" i="0" dirty="0">
                <a:solidFill>
                  <a:srgbClr val="000000"/>
                </a:solidFill>
                <a:effectLst/>
                <a:latin typeface="Calibri" panose="020F0502020204030204" pitchFamily="34" charset="0"/>
                <a:cs typeface="Calibri" panose="020F0502020204030204" pitchFamily="34" charset="0"/>
              </a:rPr>
              <a:t> Shi, Dan Wang, </a:t>
            </a:r>
            <a:r>
              <a:rPr lang="en-US" sz="1800" b="0" i="0" dirty="0" err="1">
                <a:solidFill>
                  <a:srgbClr val="000000"/>
                </a:solidFill>
                <a:effectLst/>
                <a:latin typeface="Calibri" panose="020F0502020204030204" pitchFamily="34" charset="0"/>
                <a:cs typeface="Calibri" panose="020F0502020204030204" pitchFamily="34" charset="0"/>
              </a:rPr>
              <a:t>Wenqiang</a:t>
            </a:r>
            <a:r>
              <a:rPr lang="en-US" sz="1800" b="0" i="0" dirty="0">
                <a:solidFill>
                  <a:srgbClr val="000000"/>
                </a:solidFill>
                <a:effectLst/>
                <a:latin typeface="Calibri" panose="020F0502020204030204" pitchFamily="34" charset="0"/>
                <a:cs typeface="Calibri" panose="020F0502020204030204" pitchFamily="34" charset="0"/>
              </a:rPr>
              <a:t> Chen, </a:t>
            </a:r>
            <a:r>
              <a:rPr lang="en-US" sz="1800" b="0" i="0" dirty="0" err="1">
                <a:solidFill>
                  <a:srgbClr val="000000"/>
                </a:solidFill>
                <a:effectLst/>
                <a:latin typeface="Calibri" panose="020F0502020204030204" pitchFamily="34" charset="0"/>
                <a:cs typeface="Calibri" panose="020F0502020204030204" pitchFamily="34" charset="0"/>
              </a:rPr>
              <a:t>Yinghao</a:t>
            </a:r>
            <a:r>
              <a:rPr lang="en-US" sz="1800" b="0" i="0" dirty="0">
                <a:solidFill>
                  <a:srgbClr val="000000"/>
                </a:solidFill>
                <a:effectLst/>
                <a:latin typeface="Calibri" panose="020F0502020204030204" pitchFamily="34" charset="0"/>
                <a:cs typeface="Calibri" panose="020F0502020204030204" pitchFamily="34" charset="0"/>
              </a:rPr>
              <a:t> Li, </a:t>
            </a:r>
            <a:r>
              <a:rPr lang="en-US" sz="1800" b="0" i="0" dirty="0" err="1">
                <a:solidFill>
                  <a:srgbClr val="000000"/>
                </a:solidFill>
                <a:effectLst/>
                <a:latin typeface="Calibri" panose="020F0502020204030204" pitchFamily="34" charset="0"/>
                <a:cs typeface="Calibri" panose="020F0502020204030204" pitchFamily="34" charset="0"/>
              </a:rPr>
              <a:t>Guomin</a:t>
            </a:r>
            <a:r>
              <a:rPr lang="en-US" sz="1800" b="0" i="0" dirty="0">
                <a:solidFill>
                  <a:srgbClr val="000000"/>
                </a:solidFill>
                <a:effectLst/>
                <a:latin typeface="Calibri" panose="020F0502020204030204" pitchFamily="34" charset="0"/>
                <a:cs typeface="Calibri" panose="020F0502020204030204" pitchFamily="34" charset="0"/>
              </a:rPr>
              <a:t> Si, and </a:t>
            </a:r>
            <a:r>
              <a:rPr lang="en-US" sz="1800" b="0" i="0" dirty="0" err="1">
                <a:solidFill>
                  <a:srgbClr val="000000"/>
                </a:solidFill>
                <a:effectLst/>
                <a:latin typeface="Calibri" panose="020F0502020204030204" pitchFamily="34" charset="0"/>
                <a:cs typeface="Calibri" panose="020F0502020204030204" pitchFamily="34" charset="0"/>
              </a:rPr>
              <a:t>Tiantian</a:t>
            </a:r>
            <a:r>
              <a:rPr lang="en-US" sz="1800" b="0" i="0" dirty="0">
                <a:solidFill>
                  <a:srgbClr val="000000"/>
                </a:solidFill>
                <a:effectLst/>
                <a:latin typeface="Calibri" panose="020F0502020204030204" pitchFamily="34" charset="0"/>
                <a:cs typeface="Calibri" panose="020F0502020204030204" pitchFamily="34" charset="0"/>
              </a:rPr>
              <a:t> Yang </a:t>
            </a:r>
            <a:endParaRPr dirty="0">
              <a:latin typeface="Calibri" panose="020F0502020204030204" pitchFamily="34" charset="0"/>
              <a:cs typeface="Calibri" panose="020F0502020204030204" pitchFamily="34" charset="0"/>
            </a:endParaRPr>
          </a:p>
        </p:txBody>
      </p:sp>
      <p:sp>
        <p:nvSpPr>
          <p:cNvPr id="265" name="Google Shape;265;p18"/>
          <p:cNvSpPr txBox="1">
            <a:spLocks noGrp="1"/>
          </p:cNvSpPr>
          <p:nvPr>
            <p:ph type="body" idx="1"/>
          </p:nvPr>
        </p:nvSpPr>
        <p:spPr>
          <a:xfrm>
            <a:off x="838200" y="1945941"/>
            <a:ext cx="10515600" cy="4351338"/>
          </a:xfrm>
          <a:prstGeom prst="rect">
            <a:avLst/>
          </a:prstGeom>
          <a:noFill/>
          <a:ln>
            <a:noFill/>
          </a:ln>
        </p:spPr>
        <p:txBody>
          <a:bodyPr spcFirstLastPara="1" wrap="square" lIns="91425" tIns="45700" rIns="91425" bIns="45700" anchor="t" anchorCtr="0">
            <a:normAutofit fontScale="92500" lnSpcReduction="10000"/>
          </a:bodyPr>
          <a:lstStyle/>
          <a:p>
            <a:pPr marL="0" indent="0">
              <a:spcBef>
                <a:spcPts val="0"/>
              </a:spcBef>
              <a:buSzPts val="2400"/>
              <a:buNone/>
            </a:pPr>
            <a:r>
              <a:rPr lang="en-US" sz="2200" b="0" i="0" dirty="0">
                <a:solidFill>
                  <a:srgbClr val="212121"/>
                </a:solidFill>
                <a:effectLst/>
                <a:latin typeface="Calibri" panose="020F0502020204030204" pitchFamily="34" charset="0"/>
                <a:cs typeface="Calibri" panose="020F0502020204030204" pitchFamily="34" charset="0"/>
              </a:rPr>
              <a:t>Curcumin is a potential complementary treatment for ulcerative colitis (UC). This overview systematically summarizes and evaluates the existing evidence of curcumin in the treatment of UC</a:t>
            </a:r>
            <a:r>
              <a:rPr lang="en-US" sz="2000" b="0" i="0" dirty="0">
                <a:solidFill>
                  <a:srgbClr val="212121"/>
                </a:solidFill>
                <a:effectLst/>
                <a:latin typeface="Calibri" panose="020F0502020204030204" pitchFamily="34" charset="0"/>
                <a:cs typeface="Calibri" panose="020F0502020204030204" pitchFamily="34" charset="0"/>
              </a:rPr>
              <a:t>.</a:t>
            </a:r>
            <a:endParaRPr sz="2000" dirty="0">
              <a:latin typeface="Calibri" panose="020F0502020204030204" pitchFamily="34" charset="0"/>
              <a:cs typeface="Calibri" panose="020F0502020204030204" pitchFamily="34" charset="0"/>
            </a:endParaRPr>
          </a:p>
          <a:p>
            <a:pPr indent="-457200">
              <a:buSzPts val="1600"/>
            </a:pPr>
            <a:r>
              <a:rPr lang="en-US" sz="2000" b="0" i="0" dirty="0">
                <a:solidFill>
                  <a:srgbClr val="212121"/>
                </a:solidFill>
                <a:effectLst/>
                <a:latin typeface="Calibri" panose="020F0502020204030204" pitchFamily="34" charset="0"/>
                <a:cs typeface="Calibri" panose="020F0502020204030204" pitchFamily="34" charset="0"/>
              </a:rPr>
              <a:t>Two researchers use the Assessment of Multiple Systematic Reviews 2 (AMSTAR-2), the Risk of Bias in Systematic Reviews (ROBIS) scale, the list of Preferred Reporting Items for Systematic Reviews and Meta-Analyses (PRISMA), and the Grading of Recommendations Assessment, Development, and Evaluation (GRADE) system to assess the included SRs/MAs.</a:t>
            </a:r>
          </a:p>
          <a:p>
            <a:pPr indent="-457200">
              <a:buSzPts val="1600"/>
            </a:pPr>
            <a:r>
              <a:rPr lang="en-US" sz="2000" b="0" i="0" dirty="0">
                <a:solidFill>
                  <a:srgbClr val="212121"/>
                </a:solidFill>
                <a:effectLst/>
                <a:latin typeface="Calibri" panose="020F0502020204030204" pitchFamily="34" charset="0"/>
                <a:cs typeface="Calibri" panose="020F0502020204030204" pitchFamily="34" charset="0"/>
              </a:rPr>
              <a:t>One SR/MA showed that curcumin can significantly increase the summary rate of endoscopic improvement and remission, and 2 SRs/MAs reported that curcumin can significantly increase the endoscopic improvement rate; in addition, 3 SRs/MAs reported curcumin can significantly improve the endoscopic remission rate.</a:t>
            </a:r>
          </a:p>
          <a:p>
            <a:pPr indent="-457200">
              <a:buSzPts val="1600"/>
            </a:pPr>
            <a:r>
              <a:rPr lang="en-US" sz="2000" b="0" i="0" dirty="0">
                <a:solidFill>
                  <a:srgbClr val="212121"/>
                </a:solidFill>
                <a:effectLst/>
                <a:latin typeface="Calibri" panose="020F0502020204030204" pitchFamily="34" charset="0"/>
                <a:cs typeface="Calibri" panose="020F0502020204030204" pitchFamily="34" charset="0"/>
              </a:rPr>
              <a:t>One SR/MA that curcumin can significantly reduce CRP and ESR levels.</a:t>
            </a:r>
          </a:p>
          <a:p>
            <a:pPr indent="-457200">
              <a:buSzPts val="1600"/>
            </a:pPr>
            <a:r>
              <a:rPr lang="en-US" sz="2000" b="0" i="0" dirty="0">
                <a:solidFill>
                  <a:srgbClr val="212121"/>
                </a:solidFill>
                <a:effectLst/>
                <a:latin typeface="Calibri" panose="020F0502020204030204" pitchFamily="34" charset="0"/>
                <a:cs typeface="Calibri" panose="020F0502020204030204" pitchFamily="34" charset="0"/>
              </a:rPr>
              <a:t>Curcumin may be an effective and safe complementary treatment for UC. However, further standard and comprehensive SRs/MAs and RCTs are needed to provide an evidence-based medical rationale for this.</a:t>
            </a:r>
          </a:p>
          <a:p>
            <a:pPr marL="0" indent="0">
              <a:buSzPts val="1600"/>
              <a:buNone/>
            </a:pPr>
            <a:r>
              <a:rPr lang="en-US" sz="1300" dirty="0">
                <a:latin typeface="Calibri" panose="020F0502020204030204" pitchFamily="34" charset="0"/>
                <a:cs typeface="Calibri" panose="020F0502020204030204" pitchFamily="34" charset="0"/>
                <a:hlinkClick r:id="rId3"/>
              </a:rPr>
              <a:t>https://www.ncbi.nlm.nih.gov/pmc/articles/PMC8896949/</a:t>
            </a:r>
            <a:r>
              <a:rPr lang="en-US" sz="1300" dirty="0">
                <a:latin typeface="Calibri" panose="020F0502020204030204" pitchFamily="34" charset="0"/>
                <a:cs typeface="Calibri" panose="020F0502020204030204" pitchFamily="34" charset="0"/>
              </a:rPr>
              <a:t> </a:t>
            </a:r>
            <a:endParaRPr sz="1300" dirty="0">
              <a:latin typeface="Calibri" panose="020F0502020204030204" pitchFamily="34" charset="0"/>
              <a:cs typeface="Calibri" panose="020F0502020204030204" pitchFamily="34" charset="0"/>
            </a:endParaRPr>
          </a:p>
        </p:txBody>
      </p:sp>
      <p:pic>
        <p:nvPicPr>
          <p:cNvPr id="2" name="Google Shape;178;p10">
            <a:extLst>
              <a:ext uri="{FF2B5EF4-FFF2-40B4-BE49-F238E27FC236}">
                <a16:creationId xmlns:a16="http://schemas.microsoft.com/office/drawing/2014/main" id="{51EE060B-746F-7234-B8C9-E29322EF160A}"/>
              </a:ext>
            </a:extLst>
          </p:cNvPr>
          <p:cNvPicPr preferRelativeResize="0"/>
          <p:nvPr/>
        </p:nvPicPr>
        <p:blipFill rotWithShape="1">
          <a:blip r:embed="rId4">
            <a:alphaModFix/>
          </a:blip>
          <a:srcRect/>
          <a:stretch/>
        </p:blipFill>
        <p:spPr>
          <a:xfrm>
            <a:off x="0" y="6389075"/>
            <a:ext cx="12192000" cy="468923"/>
          </a:xfrm>
          <a:prstGeom prst="rect">
            <a:avLst/>
          </a:prstGeom>
          <a:noFill/>
          <a:ln>
            <a:noFill/>
          </a:ln>
        </p:spPr>
      </p:pic>
      <p:sp>
        <p:nvSpPr>
          <p:cNvPr id="3" name="TextBox 2">
            <a:extLst>
              <a:ext uri="{FF2B5EF4-FFF2-40B4-BE49-F238E27FC236}">
                <a16:creationId xmlns:a16="http://schemas.microsoft.com/office/drawing/2014/main" id="{0DD6D4A7-2599-EBAC-8805-D07C71839EA3}"/>
              </a:ext>
            </a:extLst>
          </p:cNvPr>
          <p:cNvSpPr txBox="1"/>
          <p:nvPr/>
        </p:nvSpPr>
        <p:spPr>
          <a:xfrm>
            <a:off x="2743200" y="6454259"/>
            <a:ext cx="7933038" cy="338554"/>
          </a:xfrm>
          <a:prstGeom prst="rect">
            <a:avLst/>
          </a:prstGeom>
          <a:noFill/>
        </p:spPr>
        <p:txBody>
          <a:bodyPr wrap="square" rtlCol="0">
            <a:spAutoFit/>
          </a:bodyPr>
          <a:lstStyle/>
          <a:p>
            <a:r>
              <a:rPr lang="en-US" sz="1600" dirty="0">
                <a:solidFill>
                  <a:schemeClr val="accent4">
                    <a:lumMod val="40000"/>
                    <a:lumOff val="60000"/>
                  </a:schemeClr>
                </a:solidFill>
                <a:latin typeface="Times New Roman" panose="02020603050405020304" pitchFamily="18" charset="0"/>
                <a:cs typeface="Times New Roman" panose="02020603050405020304" pitchFamily="18" charset="0"/>
              </a:rPr>
              <a:t>International Science Nutrition Society – CURARE CAUSAM -- ISNS 2023 </a:t>
            </a:r>
          </a:p>
        </p:txBody>
      </p:sp>
      <p:pic>
        <p:nvPicPr>
          <p:cNvPr id="4" name="Google Shape;251;p16" descr="Logo&#10;&#10;Description automatically generated">
            <a:extLst>
              <a:ext uri="{FF2B5EF4-FFF2-40B4-BE49-F238E27FC236}">
                <a16:creationId xmlns:a16="http://schemas.microsoft.com/office/drawing/2014/main" id="{B56F0BD7-9A9C-7499-1A48-0F808CCA91A9}"/>
              </a:ext>
            </a:extLst>
          </p:cNvPr>
          <p:cNvPicPr preferRelativeResize="0"/>
          <p:nvPr/>
        </p:nvPicPr>
        <p:blipFill rotWithShape="1">
          <a:blip r:embed="rId5">
            <a:alphaModFix/>
          </a:blip>
          <a:srcRect/>
          <a:stretch/>
        </p:blipFill>
        <p:spPr>
          <a:xfrm>
            <a:off x="10375205" y="5265878"/>
            <a:ext cx="1957190" cy="1702731"/>
          </a:xfrm>
          <a:prstGeom prst="rect">
            <a:avLst/>
          </a:prstGeom>
          <a:noFill/>
          <a:ln>
            <a:noFill/>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ts val="3200"/>
              <a:buFont typeface="Calibri"/>
              <a:buNone/>
            </a:pPr>
            <a:r>
              <a:rPr lang="en-US" dirty="0"/>
              <a:t>Randomized, double-blind, placebo-controlled trial of aloe vera gel for active ulcerative colitis </a:t>
            </a:r>
            <a:br>
              <a:rPr lang="en-US" dirty="0"/>
            </a:br>
            <a:r>
              <a:rPr lang="en-US" sz="1600" dirty="0"/>
              <a:t>L Langmead, R M </a:t>
            </a:r>
            <a:r>
              <a:rPr lang="en-US" sz="1600" dirty="0" err="1"/>
              <a:t>Feakin</a:t>
            </a:r>
            <a:r>
              <a:rPr lang="en-US" sz="1600" dirty="0"/>
              <a:t>, S Goldthorpe, H Holt, E </a:t>
            </a:r>
            <a:r>
              <a:rPr lang="en-US" sz="1600" dirty="0" err="1"/>
              <a:t>Tsironi</a:t>
            </a:r>
            <a:r>
              <a:rPr lang="en-US" sz="1600" dirty="0"/>
              <a:t>, A De Silva, D P Jewell, D S Rampton </a:t>
            </a:r>
            <a:endParaRPr dirty="0"/>
          </a:p>
        </p:txBody>
      </p:sp>
      <p:sp>
        <p:nvSpPr>
          <p:cNvPr id="257" name="Google Shape;257;p17"/>
          <p:cNvSpPr txBox="1">
            <a:spLocks noGrp="1"/>
          </p:cNvSpPr>
          <p:nvPr>
            <p:ph type="body" idx="1"/>
          </p:nvPr>
        </p:nvSpPr>
        <p:spPr>
          <a:xfrm>
            <a:off x="838200" y="1864212"/>
            <a:ext cx="10515600" cy="3993663"/>
          </a:xfrm>
          <a:prstGeom prst="rect">
            <a:avLst/>
          </a:prstGeom>
          <a:noFill/>
          <a:ln>
            <a:noFill/>
          </a:ln>
        </p:spPr>
        <p:txBody>
          <a:bodyPr spcFirstLastPara="1" wrap="square" lIns="91425" tIns="45700" rIns="91425" bIns="45700" anchor="t" anchorCtr="0">
            <a:normAutofit fontScale="92500" lnSpcReduction="10000"/>
          </a:bodyPr>
          <a:lstStyle/>
          <a:p>
            <a:pPr marL="228600" indent="-228600">
              <a:spcBef>
                <a:spcPts val="0"/>
              </a:spcBef>
              <a:buSzPts val="2400"/>
            </a:pPr>
            <a:r>
              <a:rPr lang="en-US" sz="2200" dirty="0"/>
              <a:t>The aim of this study was to perform a double-blind, randomized, placebo-controlled trial of the efficacy and safety of aloe vera gel for the treatment of mildly to moderately active ulcerative colitis. </a:t>
            </a:r>
          </a:p>
          <a:p>
            <a:pPr marL="228600" indent="-228600">
              <a:spcBef>
                <a:spcPts val="0"/>
              </a:spcBef>
              <a:buSzPts val="2400"/>
            </a:pPr>
            <a:r>
              <a:rPr lang="en-US" sz="2200" b="0" i="0" dirty="0">
                <a:solidFill>
                  <a:srgbClr val="212121"/>
                </a:solidFill>
                <a:effectLst/>
                <a:latin typeface="Calibri" panose="020F0502020204030204" pitchFamily="34" charset="0"/>
                <a:cs typeface="Calibri" panose="020F0502020204030204" pitchFamily="34" charset="0"/>
              </a:rPr>
              <a:t>Forty-four evaluable hospital out-patients were randomly given oral aloe vera gel or placebo, 100 mL twice daily for 4 weeks, in a 2 : 1 ratio. The primary outcome measures were clinical remission (Simple Clinical Colitis Activity Index &lt;/= 2), sigmoidoscopic remission (Baron score &lt;/= 1) and histological remission (</a:t>
            </a:r>
            <a:r>
              <a:rPr lang="en-US" sz="2200" b="0" i="0" dirty="0" err="1">
                <a:solidFill>
                  <a:srgbClr val="212121"/>
                </a:solidFill>
                <a:effectLst/>
                <a:latin typeface="Calibri" panose="020F0502020204030204" pitchFamily="34" charset="0"/>
                <a:cs typeface="Calibri" panose="020F0502020204030204" pitchFamily="34" charset="0"/>
              </a:rPr>
              <a:t>Saverymuttu</a:t>
            </a:r>
            <a:r>
              <a:rPr lang="en-US" sz="2200" b="0" i="0" dirty="0">
                <a:solidFill>
                  <a:srgbClr val="212121"/>
                </a:solidFill>
                <a:effectLst/>
                <a:latin typeface="Calibri" panose="020F0502020204030204" pitchFamily="34" charset="0"/>
                <a:cs typeface="Calibri" panose="020F0502020204030204" pitchFamily="34" charset="0"/>
              </a:rPr>
              <a:t> score &lt;/= 1).</a:t>
            </a:r>
          </a:p>
          <a:p>
            <a:pPr marL="228600" indent="-228600">
              <a:spcBef>
                <a:spcPts val="0"/>
              </a:spcBef>
              <a:buSzPts val="2400"/>
            </a:pPr>
            <a:r>
              <a:rPr lang="en-US" sz="2200" dirty="0">
                <a:latin typeface="Calibri" panose="020F0502020204030204" pitchFamily="34" charset="0"/>
                <a:cs typeface="Calibri" panose="020F0502020204030204" pitchFamily="34" charset="0"/>
              </a:rPr>
              <a:t>Clinical remission, improvement and response occurred in nine (30%), 11 (37%) and 14 (47%), respectively, of 30 patients given aloe vera, compared with one (7%) [P = 0.09; odds ratio, 5.6 (0.6-49)], one (7%) [P = 0.06; odds ratio, 7.5 (0.9-66)] and two (14%) [P &lt; 0.05; odds ratio, 5.3 (1.0-27)], respectively, of 14 patients taking placebo.</a:t>
            </a:r>
          </a:p>
          <a:p>
            <a:pPr marL="228600" indent="-228600">
              <a:spcBef>
                <a:spcPts val="0"/>
              </a:spcBef>
              <a:buSzPts val="2400"/>
            </a:pPr>
            <a:r>
              <a:rPr lang="en-US" sz="1600" b="1" i="0" dirty="0">
                <a:solidFill>
                  <a:srgbClr val="212121"/>
                </a:solidFill>
                <a:effectLst/>
                <a:latin typeface="system-ui"/>
              </a:rPr>
              <a:t> </a:t>
            </a:r>
            <a:r>
              <a:rPr lang="en-US" sz="2200" b="0" i="0" dirty="0">
                <a:solidFill>
                  <a:srgbClr val="212121"/>
                </a:solidFill>
                <a:effectLst/>
                <a:latin typeface="Calibri" panose="020F0502020204030204" pitchFamily="34" charset="0"/>
                <a:cs typeface="Calibri" panose="020F0502020204030204" pitchFamily="34" charset="0"/>
              </a:rPr>
              <a:t>Oral aloe vera taken for 4 weeks produced a clinical response more often than placebo; it also reduced the histological disease activity and appeared to be safe. Further evaluation of the therapeutic potential of aloe vera gel in inflammatory bowel disease is needed.</a:t>
            </a:r>
          </a:p>
          <a:p>
            <a:pPr marL="0" indent="0">
              <a:spcBef>
                <a:spcPts val="0"/>
              </a:spcBef>
              <a:buSzPts val="2400"/>
              <a:buNone/>
            </a:pPr>
            <a:endParaRPr lang="en-US" sz="2200" b="0" i="0" dirty="0">
              <a:solidFill>
                <a:srgbClr val="212121"/>
              </a:solidFill>
              <a:effectLst/>
              <a:latin typeface="Calibri" panose="020F0502020204030204" pitchFamily="34" charset="0"/>
              <a:cs typeface="Calibri" panose="020F0502020204030204" pitchFamily="34" charset="0"/>
            </a:endParaRPr>
          </a:p>
          <a:p>
            <a:pPr marL="0" indent="0">
              <a:spcBef>
                <a:spcPts val="0"/>
              </a:spcBef>
              <a:buSzPts val="2400"/>
              <a:buNone/>
            </a:pPr>
            <a:r>
              <a:rPr lang="en-US" sz="1300" dirty="0">
                <a:latin typeface="Calibri" panose="020F0502020204030204" pitchFamily="34" charset="0"/>
                <a:cs typeface="Calibri" panose="020F0502020204030204" pitchFamily="34" charset="0"/>
                <a:hlinkClick r:id="rId3"/>
              </a:rPr>
              <a:t>https://onlinelibrary.wiley.com/doi/10.1111/j.1365-2036.2004.01902.x</a:t>
            </a:r>
            <a:r>
              <a:rPr lang="en-US" sz="1300" dirty="0">
                <a:latin typeface="Calibri" panose="020F0502020204030204" pitchFamily="34" charset="0"/>
                <a:cs typeface="Calibri" panose="020F0502020204030204" pitchFamily="34" charset="0"/>
              </a:rPr>
              <a:t> </a:t>
            </a:r>
          </a:p>
        </p:txBody>
      </p:sp>
      <p:pic>
        <p:nvPicPr>
          <p:cNvPr id="2" name="Google Shape;178;p10">
            <a:extLst>
              <a:ext uri="{FF2B5EF4-FFF2-40B4-BE49-F238E27FC236}">
                <a16:creationId xmlns:a16="http://schemas.microsoft.com/office/drawing/2014/main" id="{DD2FE981-82C4-2DEA-B143-83B1D1DA78D3}"/>
              </a:ext>
            </a:extLst>
          </p:cNvPr>
          <p:cNvPicPr preferRelativeResize="0"/>
          <p:nvPr/>
        </p:nvPicPr>
        <p:blipFill rotWithShape="1">
          <a:blip r:embed="rId4">
            <a:alphaModFix/>
          </a:blip>
          <a:srcRect/>
          <a:stretch/>
        </p:blipFill>
        <p:spPr>
          <a:xfrm>
            <a:off x="0" y="6389075"/>
            <a:ext cx="12192000" cy="468923"/>
          </a:xfrm>
          <a:prstGeom prst="rect">
            <a:avLst/>
          </a:prstGeom>
          <a:noFill/>
          <a:ln>
            <a:noFill/>
          </a:ln>
        </p:spPr>
      </p:pic>
      <p:sp>
        <p:nvSpPr>
          <p:cNvPr id="3" name="TextBox 2">
            <a:extLst>
              <a:ext uri="{FF2B5EF4-FFF2-40B4-BE49-F238E27FC236}">
                <a16:creationId xmlns:a16="http://schemas.microsoft.com/office/drawing/2014/main" id="{F1070F3D-F718-947C-5A1A-84F219F7E60F}"/>
              </a:ext>
            </a:extLst>
          </p:cNvPr>
          <p:cNvSpPr txBox="1"/>
          <p:nvPr/>
        </p:nvSpPr>
        <p:spPr>
          <a:xfrm>
            <a:off x="2697892" y="6454259"/>
            <a:ext cx="6796216" cy="338554"/>
          </a:xfrm>
          <a:prstGeom prst="rect">
            <a:avLst/>
          </a:prstGeom>
          <a:noFill/>
        </p:spPr>
        <p:txBody>
          <a:bodyPr wrap="square" rtlCol="0">
            <a:spAutoFit/>
          </a:bodyPr>
          <a:lstStyle/>
          <a:p>
            <a:r>
              <a:rPr lang="en-US" sz="1600" dirty="0">
                <a:solidFill>
                  <a:schemeClr val="accent4">
                    <a:lumMod val="40000"/>
                    <a:lumOff val="60000"/>
                  </a:schemeClr>
                </a:solidFill>
                <a:latin typeface="Times New Roman" panose="02020603050405020304" pitchFamily="18" charset="0"/>
                <a:cs typeface="Times New Roman" panose="02020603050405020304" pitchFamily="18" charset="0"/>
              </a:rPr>
              <a:t>International Science Nutrition Society – CURARE CAUSAM -- ISNS 2023 </a:t>
            </a:r>
          </a:p>
        </p:txBody>
      </p:sp>
      <p:pic>
        <p:nvPicPr>
          <p:cNvPr id="4" name="Google Shape;251;p16" descr="Logo&#10;&#10;Description automatically generated">
            <a:extLst>
              <a:ext uri="{FF2B5EF4-FFF2-40B4-BE49-F238E27FC236}">
                <a16:creationId xmlns:a16="http://schemas.microsoft.com/office/drawing/2014/main" id="{088BB733-7591-205B-A287-8697C99DC1E6}"/>
              </a:ext>
            </a:extLst>
          </p:cNvPr>
          <p:cNvPicPr preferRelativeResize="0"/>
          <p:nvPr/>
        </p:nvPicPr>
        <p:blipFill rotWithShape="1">
          <a:blip r:embed="rId5">
            <a:alphaModFix/>
          </a:blip>
          <a:srcRect/>
          <a:stretch/>
        </p:blipFill>
        <p:spPr>
          <a:xfrm>
            <a:off x="10375205" y="5240993"/>
            <a:ext cx="1957190" cy="1702731"/>
          </a:xfrm>
          <a:prstGeom prst="rect">
            <a:avLst/>
          </a:prstGeom>
          <a:noFill/>
          <a:ln>
            <a:noFill/>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19"/>
          <p:cNvSpPr txBox="1">
            <a:spLocks noGrp="1"/>
          </p:cNvSpPr>
          <p:nvPr>
            <p:ph type="title"/>
          </p:nvPr>
        </p:nvSpPr>
        <p:spPr>
          <a:xfrm>
            <a:off x="838200" y="403743"/>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Font typeface="Calibri"/>
              <a:buNone/>
            </a:pPr>
            <a:r>
              <a:rPr lang="en-US" sz="4000" dirty="0"/>
              <a:t>Vitamin D Modulates Intestinal Microbiota in Inflammatory Bowel Diseases </a:t>
            </a:r>
            <a:r>
              <a:rPr lang="en-US" sz="1400" dirty="0"/>
              <a:t/>
            </a:r>
            <a:br>
              <a:rPr lang="en-US" sz="1400" dirty="0"/>
            </a:br>
            <a:r>
              <a:rPr lang="en-US" sz="1400" dirty="0"/>
              <a:t>Carolina </a:t>
            </a:r>
            <a:r>
              <a:rPr lang="en-US" sz="1400" dirty="0" err="1"/>
              <a:t>Battistini</a:t>
            </a:r>
            <a:r>
              <a:rPr lang="en-US" sz="1400" dirty="0"/>
              <a:t>, Rafael Ballan, Marcos Edgar </a:t>
            </a:r>
            <a:r>
              <a:rPr lang="en-US" sz="1400" dirty="0" err="1"/>
              <a:t>Herkenhoff</a:t>
            </a:r>
            <a:r>
              <a:rPr lang="en-US" sz="1400" dirty="0"/>
              <a:t>, Susana Marta </a:t>
            </a:r>
            <a:r>
              <a:rPr lang="en-US" sz="1400" dirty="0" err="1"/>
              <a:t>Isay</a:t>
            </a:r>
            <a:r>
              <a:rPr lang="en-US" sz="1400" dirty="0"/>
              <a:t> Saad, and Jun Sun </a:t>
            </a:r>
            <a:endParaRPr sz="3200" dirty="0"/>
          </a:p>
        </p:txBody>
      </p:sp>
      <p:sp>
        <p:nvSpPr>
          <p:cNvPr id="273" name="Google Shape;273;p19"/>
          <p:cNvSpPr txBox="1">
            <a:spLocks noGrp="1"/>
          </p:cNvSpPr>
          <p:nvPr>
            <p:ph type="body" idx="1"/>
          </p:nvPr>
        </p:nvSpPr>
        <p:spPr>
          <a:xfrm>
            <a:off x="838200" y="1729306"/>
            <a:ext cx="10515600" cy="4724951"/>
          </a:xfrm>
          <a:prstGeom prst="rect">
            <a:avLst/>
          </a:prstGeom>
          <a:noFill/>
          <a:ln>
            <a:noFill/>
          </a:ln>
        </p:spPr>
        <p:txBody>
          <a:bodyPr spcFirstLastPara="1" wrap="square" lIns="91425" tIns="45700" rIns="91425" bIns="45700" anchor="t" anchorCtr="0">
            <a:normAutofit/>
          </a:bodyPr>
          <a:lstStyle/>
          <a:p>
            <a:pPr marL="228600" indent="-228600">
              <a:spcBef>
                <a:spcPts val="0"/>
              </a:spcBef>
              <a:buSzPts val="2400"/>
            </a:pPr>
            <a:r>
              <a:rPr lang="en-US" dirty="0"/>
              <a:t> </a:t>
            </a:r>
            <a:r>
              <a:rPr lang="en-US" sz="2400" dirty="0"/>
              <a:t>Vitamin D (</a:t>
            </a:r>
            <a:r>
              <a:rPr lang="en-US" sz="2400" dirty="0" err="1"/>
              <a:t>VitD</a:t>
            </a:r>
            <a:r>
              <a:rPr lang="en-US" sz="2400" dirty="0"/>
              <a:t>) is involved in immune cell differentiation, gut microbiota modulation, gene transcription, and barrier integrity.</a:t>
            </a:r>
          </a:p>
          <a:p>
            <a:pPr marL="228600" indent="-228600">
              <a:spcBef>
                <a:spcPts val="0"/>
              </a:spcBef>
              <a:buSzPts val="2400"/>
            </a:pPr>
            <a:r>
              <a:rPr lang="en-US" sz="2400" dirty="0"/>
              <a:t> VDR regulates functions of T cells and Paneth cells and modulates release of antimicrobial peptides in gut microbiota-host interactions.</a:t>
            </a:r>
          </a:p>
          <a:p>
            <a:pPr marL="228600" indent="-228600">
              <a:spcBef>
                <a:spcPts val="0"/>
              </a:spcBef>
              <a:buSzPts val="2400"/>
            </a:pPr>
            <a:r>
              <a:rPr lang="en-US" sz="2400" dirty="0"/>
              <a:t>Vitamin D supplementation contributes to the reduction of inflammation in individuals with IBD and can promote changes in the human microbiota.</a:t>
            </a:r>
          </a:p>
          <a:p>
            <a:pPr marL="228600" indent="-228600">
              <a:spcBef>
                <a:spcPts val="0"/>
              </a:spcBef>
              <a:buSzPts val="2400"/>
            </a:pPr>
            <a:r>
              <a:rPr lang="en-US" sz="2400" dirty="0"/>
              <a:t>VDR is a crucial factor for gut microbiota homeostasis, having a great impact on the metabolome profile as well.</a:t>
            </a:r>
          </a:p>
          <a:p>
            <a:pPr marL="228600" indent="-228600">
              <a:spcBef>
                <a:spcPts val="0"/>
              </a:spcBef>
              <a:buSzPts val="2400"/>
            </a:pPr>
            <a:r>
              <a:rPr lang="en-US" sz="2400" dirty="0"/>
              <a:t> The downregulation of VDR is related to an upregulation of intestinal CYP27B as a homeostatic anti-inflammatory response, while the VDR function is implicated in regulatory T cells and Paneth cells differentiation, as well as in antimicrobial peptides release, and the gut microbiota seemed to play a critical role in these processes. </a:t>
            </a:r>
          </a:p>
          <a:p>
            <a:pPr marL="0" indent="0">
              <a:spcBef>
                <a:spcPts val="0"/>
              </a:spcBef>
              <a:buSzPts val="2400"/>
              <a:buNone/>
            </a:pPr>
            <a:r>
              <a:rPr lang="en-US" sz="1200" dirty="0">
                <a:hlinkClick r:id="rId3"/>
              </a:rPr>
              <a:t>https://www.ncbi.nlm.nih.gov/pmc/articles/PMC7795229/</a:t>
            </a:r>
            <a:r>
              <a:rPr lang="en-US" sz="1200" dirty="0"/>
              <a:t> </a:t>
            </a:r>
            <a:endParaRPr sz="1200" dirty="0"/>
          </a:p>
        </p:txBody>
      </p:sp>
      <p:pic>
        <p:nvPicPr>
          <p:cNvPr id="2" name="Google Shape;178;p10">
            <a:extLst>
              <a:ext uri="{FF2B5EF4-FFF2-40B4-BE49-F238E27FC236}">
                <a16:creationId xmlns:a16="http://schemas.microsoft.com/office/drawing/2014/main" id="{B6FE96FE-6301-C6E5-336F-C8DF6D36A75F}"/>
              </a:ext>
            </a:extLst>
          </p:cNvPr>
          <p:cNvPicPr preferRelativeResize="0"/>
          <p:nvPr/>
        </p:nvPicPr>
        <p:blipFill rotWithShape="1">
          <a:blip r:embed="rId4">
            <a:alphaModFix/>
          </a:blip>
          <a:srcRect/>
          <a:stretch/>
        </p:blipFill>
        <p:spPr>
          <a:xfrm>
            <a:off x="0" y="6389075"/>
            <a:ext cx="12192000" cy="468923"/>
          </a:xfrm>
          <a:prstGeom prst="rect">
            <a:avLst/>
          </a:prstGeom>
          <a:noFill/>
          <a:ln>
            <a:noFill/>
          </a:ln>
        </p:spPr>
      </p:pic>
      <p:sp>
        <p:nvSpPr>
          <p:cNvPr id="3" name="TextBox 2">
            <a:extLst>
              <a:ext uri="{FF2B5EF4-FFF2-40B4-BE49-F238E27FC236}">
                <a16:creationId xmlns:a16="http://schemas.microsoft.com/office/drawing/2014/main" id="{48E52830-AF54-DC41-2547-9684322DDCD7}"/>
              </a:ext>
            </a:extLst>
          </p:cNvPr>
          <p:cNvSpPr txBox="1"/>
          <p:nvPr/>
        </p:nvSpPr>
        <p:spPr>
          <a:xfrm>
            <a:off x="2676269" y="6454259"/>
            <a:ext cx="6623221" cy="338554"/>
          </a:xfrm>
          <a:prstGeom prst="rect">
            <a:avLst/>
          </a:prstGeom>
          <a:noFill/>
        </p:spPr>
        <p:txBody>
          <a:bodyPr wrap="square" rtlCol="0">
            <a:spAutoFit/>
          </a:bodyPr>
          <a:lstStyle/>
          <a:p>
            <a:r>
              <a:rPr lang="en-US" sz="1600" dirty="0">
                <a:solidFill>
                  <a:schemeClr val="accent4">
                    <a:lumMod val="40000"/>
                    <a:lumOff val="60000"/>
                  </a:schemeClr>
                </a:solidFill>
                <a:latin typeface="Times New Roman" panose="02020603050405020304" pitchFamily="18" charset="0"/>
                <a:cs typeface="Times New Roman" panose="02020603050405020304" pitchFamily="18" charset="0"/>
              </a:rPr>
              <a:t>International Science Nutrition Society – CURARE CAUSAM -- ISNS 2023 </a:t>
            </a:r>
          </a:p>
        </p:txBody>
      </p:sp>
      <p:pic>
        <p:nvPicPr>
          <p:cNvPr id="4" name="Google Shape;251;p16" descr="Logo&#10;&#10;Description automatically generated">
            <a:extLst>
              <a:ext uri="{FF2B5EF4-FFF2-40B4-BE49-F238E27FC236}">
                <a16:creationId xmlns:a16="http://schemas.microsoft.com/office/drawing/2014/main" id="{C1E0724E-CF4E-1234-50B1-110EFCF30DB9}"/>
              </a:ext>
            </a:extLst>
          </p:cNvPr>
          <p:cNvPicPr preferRelativeResize="0"/>
          <p:nvPr/>
        </p:nvPicPr>
        <p:blipFill rotWithShape="1">
          <a:blip r:embed="rId5">
            <a:alphaModFix/>
          </a:blip>
          <a:srcRect/>
          <a:stretch/>
        </p:blipFill>
        <p:spPr>
          <a:xfrm>
            <a:off x="10375205" y="5155269"/>
            <a:ext cx="1957190" cy="170273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1" name="Google Shape;121;p4" descr="A picture containing text, person, person&#10;&#10;Description automatically generated"/>
          <p:cNvPicPr preferRelativeResize="0">
            <a:picLocks noGrp="1"/>
          </p:cNvPicPr>
          <p:nvPr>
            <p:ph type="body" idx="1"/>
          </p:nvPr>
        </p:nvPicPr>
        <p:blipFill rotWithShape="1">
          <a:blip r:embed="rId3">
            <a:alphaModFix/>
          </a:blip>
          <a:srcRect b="443"/>
          <a:stretch/>
        </p:blipFill>
        <p:spPr>
          <a:xfrm>
            <a:off x="20" y="10"/>
            <a:ext cx="12191980" cy="6857990"/>
          </a:xfrm>
          <a:prstGeom prst="rect">
            <a:avLst/>
          </a:prstGeom>
          <a:noFill/>
          <a:ln>
            <a:noFill/>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20"/>
          <p:cNvSpPr txBox="1">
            <a:spLocks noGrp="1"/>
          </p:cNvSpPr>
          <p:nvPr>
            <p:ph type="title"/>
          </p:nvPr>
        </p:nvSpPr>
        <p:spPr>
          <a:xfrm>
            <a:off x="697805" y="419518"/>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5400"/>
              <a:buFont typeface="Calibri"/>
              <a:buNone/>
            </a:pPr>
            <a:r>
              <a:rPr lang="en-US" sz="5400"/>
              <a:t>References</a:t>
            </a:r>
            <a:endParaRPr/>
          </a:p>
        </p:txBody>
      </p:sp>
      <p:sp>
        <p:nvSpPr>
          <p:cNvPr id="281" name="Google Shape;281;p20"/>
          <p:cNvSpPr txBox="1">
            <a:spLocks noGrp="1"/>
          </p:cNvSpPr>
          <p:nvPr>
            <p:ph type="body" idx="1"/>
          </p:nvPr>
        </p:nvSpPr>
        <p:spPr>
          <a:xfrm>
            <a:off x="697805" y="1690688"/>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400"/>
              <a:buChar char="•"/>
            </a:pPr>
            <a:r>
              <a:rPr lang="en-US" sz="2400" dirty="0">
                <a:hlinkClick r:id="rId3"/>
              </a:rPr>
              <a:t>https://www.niddk.nih.gov/health-information/digestive-diseases/ulcerative-colitis</a:t>
            </a:r>
            <a:r>
              <a:rPr lang="en-US" sz="2400" u="sng" dirty="0">
                <a:solidFill>
                  <a:schemeClr val="hlink"/>
                </a:solidFill>
              </a:rPr>
              <a:t> </a:t>
            </a:r>
          </a:p>
          <a:p>
            <a:pPr marL="228600" lvl="0" indent="-228600" algn="l" rtl="0">
              <a:lnSpc>
                <a:spcPct val="90000"/>
              </a:lnSpc>
              <a:spcBef>
                <a:spcPts val="0"/>
              </a:spcBef>
              <a:spcAft>
                <a:spcPts val="0"/>
              </a:spcAft>
              <a:buClr>
                <a:schemeClr val="dk1"/>
              </a:buClr>
              <a:buSzPts val="2400"/>
              <a:buChar char="•"/>
            </a:pPr>
            <a:r>
              <a:rPr lang="en-US" sz="2400" dirty="0">
                <a:hlinkClick r:id="rId4"/>
              </a:rPr>
              <a:t>https://medlineplus.gov/ulcerativecolitis.html</a:t>
            </a:r>
            <a:r>
              <a:rPr lang="en-US" sz="2400" u="sng" dirty="0">
                <a:solidFill>
                  <a:schemeClr val="hlink"/>
                </a:solidFill>
              </a:rPr>
              <a:t> </a:t>
            </a:r>
          </a:p>
          <a:p>
            <a:pPr marL="228600" lvl="0" indent="-228600" algn="l" rtl="0">
              <a:lnSpc>
                <a:spcPct val="90000"/>
              </a:lnSpc>
              <a:spcBef>
                <a:spcPts val="0"/>
              </a:spcBef>
              <a:spcAft>
                <a:spcPts val="0"/>
              </a:spcAft>
              <a:buClr>
                <a:schemeClr val="dk1"/>
              </a:buClr>
              <a:buSzPts val="2400"/>
              <a:buChar char="•"/>
            </a:pPr>
            <a:r>
              <a:rPr lang="en-US" sz="2400" dirty="0">
                <a:hlinkClick r:id="rId5"/>
              </a:rPr>
              <a:t>https://www.ncbi.nlm.nih.gov/pmc/articles/PMC8896949/</a:t>
            </a:r>
            <a:endParaRPr lang="en-US" sz="2400" dirty="0"/>
          </a:p>
          <a:p>
            <a:pPr marL="228600" lvl="0" indent="-228600" algn="l" rtl="0">
              <a:lnSpc>
                <a:spcPct val="90000"/>
              </a:lnSpc>
              <a:spcBef>
                <a:spcPts val="0"/>
              </a:spcBef>
              <a:spcAft>
                <a:spcPts val="0"/>
              </a:spcAft>
              <a:buClr>
                <a:schemeClr val="dk1"/>
              </a:buClr>
              <a:buSzPts val="2400"/>
              <a:buChar char="•"/>
            </a:pPr>
            <a:r>
              <a:rPr lang="en-US" sz="2400" u="sng" dirty="0">
                <a:solidFill>
                  <a:schemeClr val="hlink"/>
                </a:solidFill>
                <a:hlinkClick r:id="rId6"/>
              </a:rPr>
              <a:t>https://onlinelibrary.wiley.com/doi/10.1111/j.1365-2036.2004.01902.x</a:t>
            </a:r>
            <a:r>
              <a:rPr lang="en-US" sz="2400" u="sng" dirty="0">
                <a:solidFill>
                  <a:schemeClr val="hlink"/>
                </a:solidFill>
              </a:rPr>
              <a:t>  </a:t>
            </a:r>
          </a:p>
          <a:p>
            <a:pPr marL="228600" lvl="0" indent="-228600" algn="l" rtl="0">
              <a:lnSpc>
                <a:spcPct val="90000"/>
              </a:lnSpc>
              <a:spcBef>
                <a:spcPts val="0"/>
              </a:spcBef>
              <a:spcAft>
                <a:spcPts val="0"/>
              </a:spcAft>
              <a:buClr>
                <a:schemeClr val="dk1"/>
              </a:buClr>
              <a:buSzPts val="2400"/>
              <a:buChar char="•"/>
            </a:pPr>
            <a:r>
              <a:rPr lang="en-US" sz="2400" dirty="0">
                <a:hlinkClick r:id="rId7"/>
              </a:rPr>
              <a:t>https://www.ncbi.nlm.nih.gov/pmc/articles/PMC7795229/</a:t>
            </a:r>
            <a:r>
              <a:rPr lang="en-US" sz="2400" u="sng" dirty="0">
                <a:solidFill>
                  <a:schemeClr val="hlink"/>
                </a:solidFill>
              </a:rPr>
              <a:t> </a:t>
            </a:r>
            <a:endParaRPr sz="2400" dirty="0"/>
          </a:p>
          <a:p>
            <a:pPr marL="228600" lvl="0" indent="-50800" algn="l" rtl="0">
              <a:lnSpc>
                <a:spcPct val="90000"/>
              </a:lnSpc>
              <a:spcBef>
                <a:spcPts val="1000"/>
              </a:spcBef>
              <a:spcAft>
                <a:spcPts val="0"/>
              </a:spcAft>
              <a:buClr>
                <a:schemeClr val="dk1"/>
              </a:buClr>
              <a:buSzPts val="2800"/>
              <a:buNone/>
            </a:pPr>
            <a:endParaRPr dirty="0"/>
          </a:p>
        </p:txBody>
      </p:sp>
      <p:pic>
        <p:nvPicPr>
          <p:cNvPr id="2" name="Google Shape;178;p10">
            <a:extLst>
              <a:ext uri="{FF2B5EF4-FFF2-40B4-BE49-F238E27FC236}">
                <a16:creationId xmlns:a16="http://schemas.microsoft.com/office/drawing/2014/main" id="{F50D1788-ADB0-DD70-EB95-10FD6E53E0F2}"/>
              </a:ext>
            </a:extLst>
          </p:cNvPr>
          <p:cNvPicPr preferRelativeResize="0"/>
          <p:nvPr/>
        </p:nvPicPr>
        <p:blipFill rotWithShape="1">
          <a:blip r:embed="rId8">
            <a:alphaModFix/>
          </a:blip>
          <a:srcRect/>
          <a:stretch/>
        </p:blipFill>
        <p:spPr>
          <a:xfrm>
            <a:off x="0" y="6389075"/>
            <a:ext cx="12192000" cy="468923"/>
          </a:xfrm>
          <a:prstGeom prst="rect">
            <a:avLst/>
          </a:prstGeom>
          <a:noFill/>
          <a:ln>
            <a:noFill/>
          </a:ln>
        </p:spPr>
      </p:pic>
      <p:sp>
        <p:nvSpPr>
          <p:cNvPr id="3" name="TextBox 2">
            <a:extLst>
              <a:ext uri="{FF2B5EF4-FFF2-40B4-BE49-F238E27FC236}">
                <a16:creationId xmlns:a16="http://schemas.microsoft.com/office/drawing/2014/main" id="{18205343-BBA8-F5A4-A5B0-F473C39173E2}"/>
              </a:ext>
            </a:extLst>
          </p:cNvPr>
          <p:cNvSpPr txBox="1"/>
          <p:nvPr/>
        </p:nvSpPr>
        <p:spPr>
          <a:xfrm>
            <a:off x="2538961" y="6438482"/>
            <a:ext cx="6833287" cy="338554"/>
          </a:xfrm>
          <a:prstGeom prst="rect">
            <a:avLst/>
          </a:prstGeom>
          <a:noFill/>
        </p:spPr>
        <p:txBody>
          <a:bodyPr wrap="square" rtlCol="0">
            <a:spAutoFit/>
          </a:bodyPr>
          <a:lstStyle/>
          <a:p>
            <a:r>
              <a:rPr lang="en-US" sz="1600" dirty="0">
                <a:solidFill>
                  <a:schemeClr val="accent4">
                    <a:lumMod val="40000"/>
                    <a:lumOff val="60000"/>
                  </a:schemeClr>
                </a:solidFill>
                <a:latin typeface="Times New Roman" panose="02020603050405020304" pitchFamily="18" charset="0"/>
                <a:cs typeface="Times New Roman" panose="02020603050405020304" pitchFamily="18" charset="0"/>
              </a:rPr>
              <a:t>International Science Nutrition Society – CURARE CAUSAM -- ISNS 2023 </a:t>
            </a:r>
          </a:p>
        </p:txBody>
      </p:sp>
      <p:pic>
        <p:nvPicPr>
          <p:cNvPr id="4" name="Google Shape;251;p16" descr="Logo&#10;&#10;Description automatically generated">
            <a:extLst>
              <a:ext uri="{FF2B5EF4-FFF2-40B4-BE49-F238E27FC236}">
                <a16:creationId xmlns:a16="http://schemas.microsoft.com/office/drawing/2014/main" id="{D302C49F-C2D3-197D-3CD8-A6A113CE335E}"/>
              </a:ext>
            </a:extLst>
          </p:cNvPr>
          <p:cNvPicPr preferRelativeResize="0"/>
          <p:nvPr/>
        </p:nvPicPr>
        <p:blipFill rotWithShape="1">
          <a:blip r:embed="rId9">
            <a:alphaModFix/>
          </a:blip>
          <a:srcRect/>
          <a:stretch/>
        </p:blipFill>
        <p:spPr>
          <a:xfrm>
            <a:off x="10234810" y="5190660"/>
            <a:ext cx="1957190" cy="170273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21"/>
          <p:cNvSpPr txBox="1">
            <a:spLocks noGrp="1"/>
          </p:cNvSpPr>
          <p:nvPr>
            <p:ph type="title"/>
          </p:nvPr>
        </p:nvSpPr>
        <p:spPr>
          <a:xfrm>
            <a:off x="733507" y="2406316"/>
            <a:ext cx="5536001" cy="3072615"/>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6000"/>
              <a:buFont typeface="Calibri"/>
              <a:buNone/>
            </a:pPr>
            <a:r>
              <a:rPr lang="en-US" sz="6000"/>
              <a:t>Thank you for joining us today!</a:t>
            </a:r>
            <a:endParaRPr/>
          </a:p>
        </p:txBody>
      </p:sp>
      <p:pic>
        <p:nvPicPr>
          <p:cNvPr id="289" name="Google Shape;289;p21" descr="Content Placeholder 10"/>
          <p:cNvPicPr preferRelativeResize="0"/>
          <p:nvPr/>
        </p:nvPicPr>
        <p:blipFill rotWithShape="1">
          <a:blip r:embed="rId3">
            <a:alphaModFix/>
          </a:blip>
          <a:srcRect l="8066" r="3814" b="-2"/>
          <a:stretch/>
        </p:blipFill>
        <p:spPr>
          <a:xfrm>
            <a:off x="5922492" y="480045"/>
            <a:ext cx="5536001" cy="5465791"/>
          </a:xfrm>
          <a:prstGeom prst="rect">
            <a:avLst/>
          </a:prstGeom>
          <a:noFill/>
          <a:ln>
            <a:noFill/>
          </a:ln>
        </p:spPr>
      </p:pic>
      <p:pic>
        <p:nvPicPr>
          <p:cNvPr id="2" name="Google Shape;178;p10">
            <a:extLst>
              <a:ext uri="{FF2B5EF4-FFF2-40B4-BE49-F238E27FC236}">
                <a16:creationId xmlns:a16="http://schemas.microsoft.com/office/drawing/2014/main" id="{8BC1AE85-5141-B08A-E441-5D41E3F28015}"/>
              </a:ext>
            </a:extLst>
          </p:cNvPr>
          <p:cNvPicPr preferRelativeResize="0"/>
          <p:nvPr/>
        </p:nvPicPr>
        <p:blipFill rotWithShape="1">
          <a:blip r:embed="rId4">
            <a:alphaModFix/>
          </a:blip>
          <a:srcRect/>
          <a:stretch/>
        </p:blipFill>
        <p:spPr>
          <a:xfrm>
            <a:off x="0" y="6389075"/>
            <a:ext cx="12192000" cy="468923"/>
          </a:xfrm>
          <a:prstGeom prst="rect">
            <a:avLst/>
          </a:prstGeom>
          <a:noFill/>
          <a:ln>
            <a:noFill/>
          </a:ln>
        </p:spPr>
      </p:pic>
      <p:sp>
        <p:nvSpPr>
          <p:cNvPr id="3" name="TextBox 2">
            <a:extLst>
              <a:ext uri="{FF2B5EF4-FFF2-40B4-BE49-F238E27FC236}">
                <a16:creationId xmlns:a16="http://schemas.microsoft.com/office/drawing/2014/main" id="{69D9967F-9433-8F03-B658-9BD947F93EEE}"/>
              </a:ext>
            </a:extLst>
          </p:cNvPr>
          <p:cNvSpPr txBox="1"/>
          <p:nvPr/>
        </p:nvSpPr>
        <p:spPr>
          <a:xfrm>
            <a:off x="2598524" y="6454259"/>
            <a:ext cx="6647935" cy="338554"/>
          </a:xfrm>
          <a:prstGeom prst="rect">
            <a:avLst/>
          </a:prstGeom>
          <a:noFill/>
        </p:spPr>
        <p:txBody>
          <a:bodyPr wrap="square" rtlCol="0">
            <a:spAutoFit/>
          </a:bodyPr>
          <a:lstStyle/>
          <a:p>
            <a:r>
              <a:rPr lang="en-US" sz="1600" dirty="0">
                <a:solidFill>
                  <a:schemeClr val="accent4">
                    <a:lumMod val="40000"/>
                    <a:lumOff val="60000"/>
                  </a:schemeClr>
                </a:solidFill>
                <a:latin typeface="Times New Roman" panose="02020603050405020304" pitchFamily="18" charset="0"/>
                <a:cs typeface="Times New Roman" panose="02020603050405020304" pitchFamily="18" charset="0"/>
              </a:rPr>
              <a:t>International Science Nutrition Society – CURARE CAUSAM -- ISNS 2023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5"/>
          <p:cNvSpPr/>
          <p:nvPr/>
        </p:nvSpPr>
        <p:spPr>
          <a:xfrm>
            <a:off x="0" y="0"/>
            <a:ext cx="12192000" cy="6858000"/>
          </a:xfrm>
          <a:prstGeom prst="rect">
            <a:avLst/>
          </a:prstGeom>
          <a:solidFill>
            <a:srgbClr val="FFFFFF"/>
          </a:soli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127" name="Google Shape;127;p5"/>
          <p:cNvSpPr txBox="1">
            <a:spLocks noGrp="1"/>
          </p:cNvSpPr>
          <p:nvPr>
            <p:ph type="title"/>
          </p:nvPr>
        </p:nvSpPr>
        <p:spPr>
          <a:xfrm>
            <a:off x="1136397" y="502020"/>
            <a:ext cx="5323715" cy="164297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000"/>
              <a:buFont typeface="Calibri"/>
              <a:buNone/>
            </a:pPr>
            <a:r>
              <a:rPr lang="en-US">
                <a:latin typeface="Calibri"/>
                <a:ea typeface="Calibri"/>
                <a:cs typeface="Calibri"/>
                <a:sym typeface="Calibri"/>
              </a:rPr>
              <a:t>Medical Disclaimer: </a:t>
            </a:r>
            <a:br>
              <a:rPr lang="en-US">
                <a:latin typeface="Calibri"/>
                <a:ea typeface="Calibri"/>
                <a:cs typeface="Calibri"/>
                <a:sym typeface="Calibri"/>
              </a:rPr>
            </a:br>
            <a:endParaRPr>
              <a:latin typeface="Calibri"/>
              <a:ea typeface="Calibri"/>
              <a:cs typeface="Calibri"/>
              <a:sym typeface="Calibri"/>
            </a:endParaRPr>
          </a:p>
        </p:txBody>
      </p:sp>
      <p:sp>
        <p:nvSpPr>
          <p:cNvPr id="128" name="Google Shape;128;p5"/>
          <p:cNvSpPr txBox="1">
            <a:spLocks noGrp="1"/>
          </p:cNvSpPr>
          <p:nvPr>
            <p:ph type="body" idx="1"/>
          </p:nvPr>
        </p:nvSpPr>
        <p:spPr>
          <a:xfrm>
            <a:off x="1144969" y="2208880"/>
            <a:ext cx="5833394" cy="419148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000"/>
              <a:buNone/>
            </a:pPr>
            <a:r>
              <a:rPr lang="en-US" sz="2000" b="0" i="0" u="none" strike="noStrike" cap="none">
                <a:solidFill>
                  <a:schemeClr val="dk1"/>
                </a:solidFill>
                <a:latin typeface="Calibri"/>
                <a:ea typeface="Calibri"/>
                <a:cs typeface="Calibri"/>
                <a:sym typeface="Calibri"/>
              </a:rPr>
              <a:t>The information provided is for educational purposes and is not intended as medical advice, or a substitute for the medical advice of a physician or other qualified health care professional. This is for  science and educational purposes only and cannot be used in any aspect for sales or marketing.  You should not use this information for diagnosing a health or fitness problem or disease.  You should always consult with a doctor or other health care professional for medical advice or information about diagnosis and treatment. </a:t>
            </a:r>
            <a:r>
              <a:rPr lang="en-US" sz="2000" b="1" i="0" u="none" strike="noStrike" cap="none">
                <a:solidFill>
                  <a:schemeClr val="dk1"/>
                </a:solidFill>
                <a:latin typeface="Calibri"/>
                <a:ea typeface="Calibri"/>
                <a:cs typeface="Calibri"/>
                <a:sym typeface="Calibri"/>
              </a:rPr>
              <a:t>This is Confidential. Do not distribute</a:t>
            </a:r>
            <a:r>
              <a:rPr lang="en-US" sz="2000" b="0" i="0" u="none" strike="noStrike" cap="none">
                <a:solidFill>
                  <a:schemeClr val="dk1"/>
                </a:solidFill>
                <a:latin typeface="Calibri"/>
                <a:ea typeface="Calibri"/>
                <a:cs typeface="Calibri"/>
                <a:sym typeface="Calibri"/>
              </a:rPr>
              <a:t>—for scientific educational purposes only.  </a:t>
            </a:r>
            <a:endParaRPr sz="2000" b="0" i="0" u="none" strike="noStrike" cap="none">
              <a:solidFill>
                <a:schemeClr val="dk1"/>
              </a:solidFill>
              <a:latin typeface="Calibri"/>
              <a:ea typeface="Calibri"/>
              <a:cs typeface="Calibri"/>
              <a:sym typeface="Calibri"/>
            </a:endParaRPr>
          </a:p>
        </p:txBody>
      </p:sp>
      <p:sp>
        <p:nvSpPr>
          <p:cNvPr id="129" name="Google Shape;129;p5"/>
          <p:cNvSpPr/>
          <p:nvPr/>
        </p:nvSpPr>
        <p:spPr>
          <a:xfrm rot="10800000" flipH="1">
            <a:off x="8123332" y="-5"/>
            <a:ext cx="4092522" cy="6858001"/>
          </a:xfrm>
          <a:prstGeom prst="rect">
            <a:avLst/>
          </a:prstGeom>
          <a:gradFill>
            <a:gsLst>
              <a:gs pos="0">
                <a:srgbClr val="000000">
                  <a:alpha val="93725"/>
                </a:srgbClr>
              </a:gs>
              <a:gs pos="8000">
                <a:srgbClr val="000000">
                  <a:alpha val="93725"/>
                </a:srgbClr>
              </a:gs>
              <a:gs pos="100000">
                <a:schemeClr val="accent1"/>
              </a:gs>
            </a:gsLst>
            <a:lin ang="2400000" scaled="0"/>
          </a:gra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130" name="Google Shape;130;p5"/>
          <p:cNvSpPr/>
          <p:nvPr/>
        </p:nvSpPr>
        <p:spPr>
          <a:xfrm rot="10800000" flipH="1">
            <a:off x="8123332" y="-2"/>
            <a:ext cx="4092522" cy="6400370"/>
          </a:xfrm>
          <a:prstGeom prst="rect">
            <a:avLst/>
          </a:prstGeom>
          <a:gradFill>
            <a:gsLst>
              <a:gs pos="0">
                <a:srgbClr val="203864">
                  <a:alpha val="0"/>
                </a:srgbClr>
              </a:gs>
              <a:gs pos="31000">
                <a:srgbClr val="203864">
                  <a:alpha val="0"/>
                </a:srgbClr>
              </a:gs>
              <a:gs pos="100000">
                <a:srgbClr val="203864">
                  <a:alpha val="25882"/>
                </a:srgbClr>
              </a:gs>
            </a:gsLst>
            <a:lin ang="18000000" scaled="0"/>
          </a:gra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131" name="Google Shape;131;p5"/>
          <p:cNvSpPr/>
          <p:nvPr/>
        </p:nvSpPr>
        <p:spPr>
          <a:xfrm rot="10800000" flipH="1">
            <a:off x="8123332" y="-22"/>
            <a:ext cx="4068668" cy="6400390"/>
          </a:xfrm>
          <a:prstGeom prst="rect">
            <a:avLst/>
          </a:prstGeom>
          <a:gradFill>
            <a:gsLst>
              <a:gs pos="0">
                <a:srgbClr val="4472C4">
                  <a:alpha val="0"/>
                </a:srgbClr>
              </a:gs>
              <a:gs pos="72000">
                <a:srgbClr val="000000">
                  <a:alpha val="20784"/>
                </a:srgbClr>
              </a:gs>
              <a:gs pos="100000">
                <a:srgbClr val="000000">
                  <a:alpha val="20784"/>
                </a:srgbClr>
              </a:gs>
            </a:gsLst>
            <a:lin ang="3000000" scaled="0"/>
          </a:gra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132" name="Google Shape;132;p5"/>
          <p:cNvSpPr/>
          <p:nvPr/>
        </p:nvSpPr>
        <p:spPr>
          <a:xfrm rot="10800000" flipH="1">
            <a:off x="8123332" y="-11"/>
            <a:ext cx="3611468" cy="6857998"/>
          </a:xfrm>
          <a:prstGeom prst="rect">
            <a:avLst/>
          </a:prstGeom>
          <a:gradFill>
            <a:gsLst>
              <a:gs pos="0">
                <a:srgbClr val="4472C4">
                  <a:alpha val="0"/>
                </a:srgbClr>
              </a:gs>
              <a:gs pos="93000">
                <a:srgbClr val="000000">
                  <a:alpha val="28627"/>
                </a:srgbClr>
              </a:gs>
              <a:gs pos="100000">
                <a:srgbClr val="000000">
                  <a:alpha val="28627"/>
                </a:srgbClr>
              </a:gs>
            </a:gsLst>
            <a:lin ang="5400000" scaled="0"/>
          </a:gra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pic>
        <p:nvPicPr>
          <p:cNvPr id="133" name="Google Shape;133;p5" descr="Picture 7"/>
          <p:cNvPicPr preferRelativeResize="0"/>
          <p:nvPr/>
        </p:nvPicPr>
        <p:blipFill rotWithShape="1">
          <a:blip r:embed="rId3">
            <a:alphaModFix/>
          </a:blip>
          <a:srcRect/>
          <a:stretch/>
        </p:blipFill>
        <p:spPr>
          <a:xfrm>
            <a:off x="7936397" y="1221879"/>
            <a:ext cx="4170531" cy="4191489"/>
          </a:xfrm>
          <a:prstGeom prst="rect">
            <a:avLst/>
          </a:prstGeom>
          <a:noFill/>
          <a:ln>
            <a:noFill/>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8"/>
        <p:cNvGrpSpPr/>
        <p:nvPr/>
      </p:nvGrpSpPr>
      <p:grpSpPr>
        <a:xfrm>
          <a:off x="0" y="0"/>
          <a:ext cx="0" cy="0"/>
          <a:chOff x="0" y="0"/>
          <a:chExt cx="0" cy="0"/>
        </a:xfrm>
      </p:grpSpPr>
      <p:sp>
        <p:nvSpPr>
          <p:cNvPr id="139" name="Google Shape;139;p6"/>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40" name="Google Shape;140;p6"/>
          <p:cNvSpPr txBox="1">
            <a:spLocks noGrp="1"/>
          </p:cNvSpPr>
          <p:nvPr>
            <p:ph type="title"/>
          </p:nvPr>
        </p:nvSpPr>
        <p:spPr>
          <a:xfrm>
            <a:off x="3246839" y="505649"/>
            <a:ext cx="6718963" cy="4378867"/>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4800"/>
              <a:buFont typeface="Calibri"/>
              <a:buNone/>
            </a:pPr>
            <a:r>
              <a:rPr lang="en-US" sz="4800"/>
              <a:t>ISNS Case Study</a:t>
            </a:r>
            <a:br>
              <a:rPr lang="en-US" sz="4800"/>
            </a:br>
            <a:r>
              <a:rPr lang="en-US" sz="4800"/>
              <a:t>Presented by: </a:t>
            </a:r>
            <a:br>
              <a:rPr lang="en-US" sz="4800"/>
            </a:br>
            <a:r>
              <a:rPr lang="en-US" sz="4800"/>
              <a:t/>
            </a:r>
            <a:br>
              <a:rPr lang="en-US" sz="4800"/>
            </a:br>
            <a:r>
              <a:rPr lang="en-US" sz="4800" b="1"/>
              <a:t>Dr. Norbert Ketskés</a:t>
            </a:r>
            <a:endParaRPr/>
          </a:p>
        </p:txBody>
      </p:sp>
      <p:sp>
        <p:nvSpPr>
          <p:cNvPr id="141" name="Google Shape;141;p6"/>
          <p:cNvSpPr txBox="1">
            <a:spLocks noGrp="1"/>
          </p:cNvSpPr>
          <p:nvPr>
            <p:ph type="body" idx="1"/>
          </p:nvPr>
        </p:nvSpPr>
        <p:spPr>
          <a:xfrm>
            <a:off x="5596502" y="2405894"/>
            <a:ext cx="5754896" cy="301476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000"/>
              <a:buNone/>
            </a:pPr>
            <a:r>
              <a:rPr lang="en-US" sz="2000"/>
              <a:t> </a:t>
            </a:r>
            <a:endParaRPr/>
          </a:p>
          <a:p>
            <a:pPr marL="228600" lvl="0" indent="-101600" algn="l" rtl="0">
              <a:lnSpc>
                <a:spcPct val="90000"/>
              </a:lnSpc>
              <a:spcBef>
                <a:spcPts val="1000"/>
              </a:spcBef>
              <a:spcAft>
                <a:spcPts val="0"/>
              </a:spcAft>
              <a:buClr>
                <a:schemeClr val="dk1"/>
              </a:buClr>
              <a:buSzPts val="2000"/>
              <a:buNone/>
            </a:pPr>
            <a:endParaRPr sz="2000"/>
          </a:p>
        </p:txBody>
      </p:sp>
      <p:sp>
        <p:nvSpPr>
          <p:cNvPr id="142" name="Google Shape;142;p6"/>
          <p:cNvSpPr/>
          <p:nvPr/>
        </p:nvSpPr>
        <p:spPr>
          <a:xfrm rot="10800000" flipH="1">
            <a:off x="0" y="6400799"/>
            <a:ext cx="12192000"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43" name="Google Shape;143;p6"/>
          <p:cNvSpPr/>
          <p:nvPr/>
        </p:nvSpPr>
        <p:spPr>
          <a:xfrm flipH="1">
            <a:off x="4038600" y="6400799"/>
            <a:ext cx="8153398" cy="456772"/>
          </a:xfrm>
          <a:prstGeom prst="rect">
            <a:avLst/>
          </a:prstGeom>
          <a:gradFill>
            <a:gsLst>
              <a:gs pos="0">
                <a:srgbClr val="000000">
                  <a:alpha val="62745"/>
                </a:srgbClr>
              </a:gs>
              <a:gs pos="100000">
                <a:srgbClr val="2F5496"/>
              </a:gs>
            </a:gsLst>
            <a:lin ang="13800001"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44" name="Google Shape;144;p6" descr="Logo&#10;&#10;Description automatically generated"/>
          <p:cNvPicPr preferRelativeResize="0"/>
          <p:nvPr/>
        </p:nvPicPr>
        <p:blipFill rotWithShape="1">
          <a:blip r:embed="rId3">
            <a:alphaModFix/>
          </a:blip>
          <a:srcRect/>
          <a:stretch/>
        </p:blipFill>
        <p:spPr>
          <a:xfrm>
            <a:off x="-48886" y="1549973"/>
            <a:ext cx="4259792" cy="3705966"/>
          </a:xfrm>
          <a:prstGeom prst="rect">
            <a:avLst/>
          </a:prstGeom>
          <a:noFill/>
          <a:ln>
            <a:noFill/>
          </a:ln>
        </p:spPr>
      </p:pic>
      <p:sp>
        <p:nvSpPr>
          <p:cNvPr id="145" name="Google Shape;145;p6"/>
          <p:cNvSpPr/>
          <p:nvPr/>
        </p:nvSpPr>
        <p:spPr>
          <a:xfrm>
            <a:off x="0" y="0"/>
            <a:ext cx="12191998" cy="405114"/>
          </a:xfrm>
          <a:prstGeom prst="rect">
            <a:avLst/>
          </a:prstGeom>
          <a:gradFill>
            <a:gsLst>
              <a:gs pos="0">
                <a:srgbClr val="3864B2"/>
              </a:gs>
              <a:gs pos="23000">
                <a:srgbClr val="3864B2"/>
              </a:gs>
              <a:gs pos="69000">
                <a:srgbClr val="2F5496"/>
              </a:gs>
              <a:gs pos="97000">
                <a:srgbClr val="2C4E8C"/>
              </a:gs>
              <a:gs pos="100000">
                <a:srgbClr val="2C4E8C"/>
              </a:gs>
            </a:gsLst>
            <a:path path="circle">
              <a:fillToRect l="100000" t="100000"/>
            </a:path>
            <a:tileRect r="-100000" b="-100000"/>
          </a:gra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 name="TextBox 2">
            <a:extLst>
              <a:ext uri="{FF2B5EF4-FFF2-40B4-BE49-F238E27FC236}">
                <a16:creationId xmlns:a16="http://schemas.microsoft.com/office/drawing/2014/main" id="{E1F230B2-B306-0794-D0D4-6427B4BD616C}"/>
              </a:ext>
            </a:extLst>
          </p:cNvPr>
          <p:cNvSpPr txBox="1"/>
          <p:nvPr/>
        </p:nvSpPr>
        <p:spPr>
          <a:xfrm>
            <a:off x="2782485" y="6476984"/>
            <a:ext cx="6627028" cy="338554"/>
          </a:xfrm>
          <a:prstGeom prst="rect">
            <a:avLst/>
          </a:prstGeom>
          <a:noFill/>
        </p:spPr>
        <p:txBody>
          <a:bodyPr wrap="square" rtlCol="0">
            <a:spAutoFit/>
          </a:bodyPr>
          <a:lstStyle/>
          <a:p>
            <a:r>
              <a:rPr lang="en-US" sz="1600" dirty="0">
                <a:solidFill>
                  <a:schemeClr val="accent4">
                    <a:lumMod val="40000"/>
                    <a:lumOff val="60000"/>
                  </a:schemeClr>
                </a:solidFill>
                <a:latin typeface="Times New Roman" panose="02020603050405020304" pitchFamily="18" charset="0"/>
                <a:cs typeface="Times New Roman" panose="02020603050405020304" pitchFamily="18" charset="0"/>
              </a:rPr>
              <a:t>International Science Nutrition Society – CURARE CAUSAM -- ISNS 2023 </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7"/>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b="1" dirty="0">
                <a:latin typeface="Times New Roman" panose="02020603050405020304" pitchFamily="18" charset="0"/>
                <a:cs typeface="Times New Roman" panose="02020603050405020304" pitchFamily="18" charset="0"/>
              </a:rPr>
              <a:t>Ulcerative Colitis </a:t>
            </a:r>
            <a:endParaRPr dirty="0">
              <a:latin typeface="Times New Roman" panose="02020603050405020304" pitchFamily="18" charset="0"/>
              <a:cs typeface="Times New Roman" panose="02020603050405020304" pitchFamily="18" charset="0"/>
            </a:endParaRPr>
          </a:p>
        </p:txBody>
      </p:sp>
      <p:sp>
        <p:nvSpPr>
          <p:cNvPr id="151" name="Google Shape;151;p7"/>
          <p:cNvSpPr txBox="1">
            <a:spLocks noGrp="1"/>
          </p:cNvSpPr>
          <p:nvPr>
            <p:ph type="body" idx="1"/>
          </p:nvPr>
        </p:nvSpPr>
        <p:spPr>
          <a:xfrm>
            <a:off x="579895" y="1562153"/>
            <a:ext cx="5516105" cy="4351338"/>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90000"/>
              </a:lnSpc>
              <a:spcBef>
                <a:spcPts val="0"/>
              </a:spcBef>
              <a:spcAft>
                <a:spcPts val="0"/>
              </a:spcAft>
              <a:buClr>
                <a:schemeClr val="dk1"/>
              </a:buClr>
              <a:buSzPct val="100000"/>
              <a:buNone/>
            </a:pPr>
            <a:r>
              <a:rPr lang="en-US" sz="2600" dirty="0">
                <a:latin typeface="Times New Roman" panose="02020603050405020304" pitchFamily="18" charset="0"/>
                <a:cs typeface="Times New Roman" panose="02020603050405020304" pitchFamily="18" charset="0"/>
                <a:sym typeface="Calibri"/>
              </a:rPr>
              <a:t>Ulcerative colitis (UC) is a type of inflammatory bowel disease (IBD). IBD comprises a group of diseases that affect the gastrointestinal (GI) tract. </a:t>
            </a:r>
          </a:p>
          <a:p>
            <a:pPr marL="0" lvl="0" indent="0" algn="l" rtl="0">
              <a:lnSpc>
                <a:spcPct val="90000"/>
              </a:lnSpc>
              <a:spcBef>
                <a:spcPts val="0"/>
              </a:spcBef>
              <a:spcAft>
                <a:spcPts val="0"/>
              </a:spcAft>
              <a:buClr>
                <a:schemeClr val="dk1"/>
              </a:buClr>
              <a:buSzPct val="100000"/>
              <a:buNone/>
            </a:pPr>
            <a:endParaRPr lang="en-US" sz="2600" dirty="0">
              <a:latin typeface="Times New Roman" panose="02020603050405020304" pitchFamily="18" charset="0"/>
              <a:cs typeface="Times New Roman" panose="02020603050405020304" pitchFamily="18" charset="0"/>
            </a:endParaRPr>
          </a:p>
          <a:p>
            <a:pPr marL="0" lvl="0" indent="0" algn="l" rtl="0">
              <a:lnSpc>
                <a:spcPct val="90000"/>
              </a:lnSpc>
              <a:spcBef>
                <a:spcPts val="0"/>
              </a:spcBef>
              <a:spcAft>
                <a:spcPts val="0"/>
              </a:spcAft>
              <a:buClr>
                <a:schemeClr val="dk1"/>
              </a:buClr>
              <a:buSzPct val="100000"/>
              <a:buNone/>
            </a:pPr>
            <a:r>
              <a:rPr lang="en-US" sz="2600" dirty="0">
                <a:latin typeface="Times New Roman" panose="02020603050405020304" pitchFamily="18" charset="0"/>
                <a:cs typeface="Times New Roman" panose="02020603050405020304" pitchFamily="18" charset="0"/>
              </a:rPr>
              <a:t>UC occurs when the lining of your large intestine (also called the colon), rectum, or both become inflamed. </a:t>
            </a:r>
          </a:p>
          <a:p>
            <a:pPr marL="0" lvl="0" indent="0" algn="l" rtl="0">
              <a:lnSpc>
                <a:spcPct val="90000"/>
              </a:lnSpc>
              <a:spcBef>
                <a:spcPts val="0"/>
              </a:spcBef>
              <a:spcAft>
                <a:spcPts val="0"/>
              </a:spcAft>
              <a:buClr>
                <a:schemeClr val="dk1"/>
              </a:buClr>
              <a:buSzPct val="100000"/>
              <a:buNone/>
            </a:pPr>
            <a:endParaRPr lang="en-US" sz="2600" dirty="0">
              <a:latin typeface="Times New Roman" panose="02020603050405020304" pitchFamily="18" charset="0"/>
              <a:cs typeface="Times New Roman" panose="02020603050405020304" pitchFamily="18" charset="0"/>
            </a:endParaRPr>
          </a:p>
          <a:p>
            <a:pPr marL="0" lvl="0" indent="0" algn="l" rtl="0">
              <a:lnSpc>
                <a:spcPct val="90000"/>
              </a:lnSpc>
              <a:spcBef>
                <a:spcPts val="0"/>
              </a:spcBef>
              <a:spcAft>
                <a:spcPts val="0"/>
              </a:spcAft>
              <a:buClr>
                <a:schemeClr val="dk1"/>
              </a:buClr>
              <a:buSzPct val="100000"/>
              <a:buNone/>
            </a:pPr>
            <a:r>
              <a:rPr lang="en-US" sz="2600" dirty="0">
                <a:latin typeface="Times New Roman" panose="02020603050405020304" pitchFamily="18" charset="0"/>
                <a:cs typeface="Times New Roman" panose="02020603050405020304" pitchFamily="18" charset="0"/>
              </a:rPr>
              <a:t>This inflammation produces tiny sores called ulcers on the lining of your colon. Inflammation usually begins in the rectum and spreads upward. It can involve your entire colon. </a:t>
            </a:r>
            <a:endParaRPr sz="1500" dirty="0">
              <a:latin typeface="Times New Roman" panose="02020603050405020304" pitchFamily="18" charset="0"/>
              <a:cs typeface="Times New Roman" panose="02020603050405020304" pitchFamily="18" charset="0"/>
            </a:endParaRPr>
          </a:p>
        </p:txBody>
      </p:sp>
      <p:sp>
        <p:nvSpPr>
          <p:cNvPr id="4" name="Google Shape;142;p6">
            <a:extLst>
              <a:ext uri="{FF2B5EF4-FFF2-40B4-BE49-F238E27FC236}">
                <a16:creationId xmlns:a16="http://schemas.microsoft.com/office/drawing/2014/main" id="{4DE2F152-8CA9-79C7-F283-0FAEBEA9AAA7}"/>
              </a:ext>
            </a:extLst>
          </p:cNvPr>
          <p:cNvSpPr/>
          <p:nvPr/>
        </p:nvSpPr>
        <p:spPr>
          <a:xfrm rot="10800000" flipH="1">
            <a:off x="0" y="6401227"/>
            <a:ext cx="12192000"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7" name="TextBox 6">
            <a:extLst>
              <a:ext uri="{FF2B5EF4-FFF2-40B4-BE49-F238E27FC236}">
                <a16:creationId xmlns:a16="http://schemas.microsoft.com/office/drawing/2014/main" id="{1BD70F69-596B-DAE2-63E8-C0819223497B}"/>
              </a:ext>
            </a:extLst>
          </p:cNvPr>
          <p:cNvSpPr txBox="1"/>
          <p:nvPr/>
        </p:nvSpPr>
        <p:spPr>
          <a:xfrm>
            <a:off x="2528438" y="6487658"/>
            <a:ext cx="6642538" cy="553998"/>
          </a:xfrm>
          <a:prstGeom prst="rect">
            <a:avLst/>
          </a:prstGeom>
          <a:noFill/>
        </p:spPr>
        <p:txBody>
          <a:bodyPr wrap="square" rtlCol="0">
            <a:spAutoFit/>
          </a:bodyPr>
          <a:lstStyle/>
          <a:p>
            <a:r>
              <a:rPr lang="en-US" sz="1600" dirty="0">
                <a:solidFill>
                  <a:schemeClr val="accent4">
                    <a:lumMod val="40000"/>
                    <a:lumOff val="60000"/>
                  </a:schemeClr>
                </a:solidFill>
                <a:latin typeface="Times New Roman" panose="02020603050405020304" pitchFamily="18" charset="0"/>
                <a:cs typeface="Times New Roman" panose="02020603050405020304" pitchFamily="18" charset="0"/>
              </a:rPr>
              <a:t>International Science Nutrition Society – CURARE CAUSAM -- ISNS 2023 </a:t>
            </a:r>
          </a:p>
          <a:p>
            <a:endParaRPr lang="en-US" dirty="0"/>
          </a:p>
        </p:txBody>
      </p:sp>
      <p:pic>
        <p:nvPicPr>
          <p:cNvPr id="1030" name="Picture 6" descr="Ulcerative colitis: Stem cells offer additional treatment option">
            <a:extLst>
              <a:ext uri="{FF2B5EF4-FFF2-40B4-BE49-F238E27FC236}">
                <a16:creationId xmlns:a16="http://schemas.microsoft.com/office/drawing/2014/main" id="{09BE17C5-9101-5342-6A18-A02CA38E8A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2901" y="1601054"/>
            <a:ext cx="5959099" cy="440207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8"/>
          <p:cNvSpPr txBox="1">
            <a:spLocks noGrp="1"/>
          </p:cNvSpPr>
          <p:nvPr>
            <p:ph type="title"/>
          </p:nvPr>
        </p:nvSpPr>
        <p:spPr>
          <a:xfrm>
            <a:off x="618718" y="375627"/>
            <a:ext cx="3932237" cy="77051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000"/>
              <a:buFont typeface="Calibri"/>
              <a:buNone/>
            </a:pPr>
            <a:r>
              <a:rPr lang="en-US" sz="4000" dirty="0">
                <a:latin typeface="Times New Roman" panose="02020603050405020304" pitchFamily="18" charset="0"/>
                <a:cs typeface="Times New Roman" panose="02020603050405020304" pitchFamily="18" charset="0"/>
              </a:rPr>
              <a:t>Ulcerative Colitis </a:t>
            </a:r>
            <a:endParaRPr sz="4000" dirty="0">
              <a:latin typeface="Times New Roman" panose="02020603050405020304" pitchFamily="18" charset="0"/>
              <a:cs typeface="Times New Roman" panose="02020603050405020304" pitchFamily="18" charset="0"/>
            </a:endParaRPr>
          </a:p>
        </p:txBody>
      </p:sp>
      <p:sp>
        <p:nvSpPr>
          <p:cNvPr id="159" name="Google Shape;159;p8"/>
          <p:cNvSpPr txBox="1">
            <a:spLocks noGrp="1"/>
          </p:cNvSpPr>
          <p:nvPr>
            <p:ph type="body" idx="1"/>
          </p:nvPr>
        </p:nvSpPr>
        <p:spPr>
          <a:xfrm>
            <a:off x="367462" y="1244049"/>
            <a:ext cx="6219318" cy="4918842"/>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100000"/>
              </a:lnSpc>
              <a:spcBef>
                <a:spcPts val="0"/>
              </a:spcBef>
              <a:spcAft>
                <a:spcPts val="0"/>
              </a:spcAft>
              <a:buClr>
                <a:schemeClr val="dk1"/>
              </a:buClr>
              <a:buSzPct val="100000"/>
              <a:buNone/>
            </a:pPr>
            <a:r>
              <a:rPr lang="en-US" sz="2800" dirty="0">
                <a:latin typeface="Times New Roman" panose="02020603050405020304" pitchFamily="18" charset="0"/>
                <a:cs typeface="Times New Roman" panose="02020603050405020304" pitchFamily="18" charset="0"/>
              </a:rPr>
              <a:t>The inflammation causes your bowel to move its contents rapidly and empty frequently. As cells on the surface of the lining of your bowel die, ulcers form. The ulcers may cause bleeding and discharge of mucus and pus. </a:t>
            </a:r>
          </a:p>
          <a:p>
            <a:pPr marL="0" lvl="0" indent="0" algn="l" rtl="0">
              <a:lnSpc>
                <a:spcPct val="100000"/>
              </a:lnSpc>
              <a:spcBef>
                <a:spcPts val="0"/>
              </a:spcBef>
              <a:spcAft>
                <a:spcPts val="0"/>
              </a:spcAft>
              <a:buClr>
                <a:schemeClr val="dk1"/>
              </a:buClr>
              <a:buSzPct val="100000"/>
              <a:buNone/>
            </a:pPr>
            <a:endParaRPr lang="en-US" sz="2800" dirty="0">
              <a:latin typeface="Times New Roman" panose="02020603050405020304" pitchFamily="18" charset="0"/>
              <a:cs typeface="Times New Roman" panose="02020603050405020304" pitchFamily="18" charset="0"/>
            </a:endParaRPr>
          </a:p>
          <a:p>
            <a:pPr marL="0" lvl="0" indent="0" algn="l" rtl="0">
              <a:lnSpc>
                <a:spcPct val="100000"/>
              </a:lnSpc>
              <a:spcBef>
                <a:spcPts val="0"/>
              </a:spcBef>
              <a:spcAft>
                <a:spcPts val="0"/>
              </a:spcAft>
              <a:buClr>
                <a:schemeClr val="dk1"/>
              </a:buClr>
              <a:buSzPct val="100000"/>
              <a:buNone/>
            </a:pPr>
            <a:r>
              <a:rPr lang="en-US" sz="2800" dirty="0">
                <a:latin typeface="Times New Roman" panose="02020603050405020304" pitchFamily="18" charset="0"/>
                <a:cs typeface="Times New Roman" panose="02020603050405020304" pitchFamily="18" charset="0"/>
              </a:rPr>
              <a:t>While this condition affects people of all ages, most people develop UC between ages 15 and 30 years old, according to the American Gastroenterological Association. After 50 years old, there’s another small increase in diagnosis of IBD, usually in men.  </a:t>
            </a:r>
            <a:endParaRPr dirty="0">
              <a:latin typeface="Times New Roman" panose="02020603050405020304" pitchFamily="18" charset="0"/>
              <a:cs typeface="Times New Roman" panose="02020603050405020304" pitchFamily="18" charset="0"/>
            </a:endParaRPr>
          </a:p>
        </p:txBody>
      </p:sp>
      <p:sp>
        <p:nvSpPr>
          <p:cNvPr id="2" name="Google Shape;142;p6">
            <a:extLst>
              <a:ext uri="{FF2B5EF4-FFF2-40B4-BE49-F238E27FC236}">
                <a16:creationId xmlns:a16="http://schemas.microsoft.com/office/drawing/2014/main" id="{D1890379-D396-004F-0A1B-F2EE034691E9}"/>
              </a:ext>
            </a:extLst>
          </p:cNvPr>
          <p:cNvSpPr/>
          <p:nvPr/>
        </p:nvSpPr>
        <p:spPr>
          <a:xfrm rot="10800000" flipH="1">
            <a:off x="0" y="6401227"/>
            <a:ext cx="12192000"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 name="TextBox 2">
            <a:extLst>
              <a:ext uri="{FF2B5EF4-FFF2-40B4-BE49-F238E27FC236}">
                <a16:creationId xmlns:a16="http://schemas.microsoft.com/office/drawing/2014/main" id="{3C51E68F-8467-106F-ED18-CE2E553920A2}"/>
              </a:ext>
            </a:extLst>
          </p:cNvPr>
          <p:cNvSpPr txBox="1"/>
          <p:nvPr/>
        </p:nvSpPr>
        <p:spPr>
          <a:xfrm>
            <a:off x="2801813" y="6499132"/>
            <a:ext cx="7315200" cy="553998"/>
          </a:xfrm>
          <a:prstGeom prst="rect">
            <a:avLst/>
          </a:prstGeom>
          <a:noFill/>
        </p:spPr>
        <p:txBody>
          <a:bodyPr wrap="square" rtlCol="0">
            <a:spAutoFit/>
          </a:bodyPr>
          <a:lstStyle/>
          <a:p>
            <a:r>
              <a:rPr lang="en-US" sz="1600" dirty="0">
                <a:solidFill>
                  <a:schemeClr val="accent4">
                    <a:lumMod val="40000"/>
                    <a:lumOff val="60000"/>
                  </a:schemeClr>
                </a:solidFill>
                <a:latin typeface="Times New Roman" panose="02020603050405020304" pitchFamily="18" charset="0"/>
                <a:cs typeface="Times New Roman" panose="02020603050405020304" pitchFamily="18" charset="0"/>
              </a:rPr>
              <a:t>International Science Nutrition Society – CURARE CAUSAM -- ISNS 2023 </a:t>
            </a:r>
          </a:p>
          <a:p>
            <a:endParaRPr lang="en-US" dirty="0"/>
          </a:p>
        </p:txBody>
      </p:sp>
      <p:pic>
        <p:nvPicPr>
          <p:cNvPr id="3074" name="Picture 2" descr="Ulcerative Colitis | UC | MedlinePlus">
            <a:extLst>
              <a:ext uri="{FF2B5EF4-FFF2-40B4-BE49-F238E27FC236}">
                <a16:creationId xmlns:a16="http://schemas.microsoft.com/office/drawing/2014/main" id="{8AC97649-3198-07C7-2AF3-A19D4436C6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3757" y="465069"/>
            <a:ext cx="3932237" cy="5505132"/>
          </a:xfrm>
          <a:prstGeom prst="rect">
            <a:avLst/>
          </a:prstGeom>
          <a:noFill/>
          <a:extLst>
            <a:ext uri="{909E8E84-426E-40DD-AFC4-6F175D3DCCD1}">
              <a14:hiddenFill xmlns:a14="http://schemas.microsoft.com/office/drawing/2010/main">
                <a:solidFill>
                  <a:srgbClr val="FFFFFF"/>
                </a:solidFill>
              </a14:hiddenFill>
            </a:ext>
          </a:extLst>
        </p:spPr>
      </p:pic>
      <p:pic>
        <p:nvPicPr>
          <p:cNvPr id="4" name="Google Shape;162;p8" descr="Logo&#10;&#10;Description automatically generated">
            <a:extLst>
              <a:ext uri="{FF2B5EF4-FFF2-40B4-BE49-F238E27FC236}">
                <a16:creationId xmlns:a16="http://schemas.microsoft.com/office/drawing/2014/main" id="{40F02944-D966-93BB-47E9-A98157DCC6C6}"/>
              </a:ext>
            </a:extLst>
          </p:cNvPr>
          <p:cNvPicPr preferRelativeResize="0"/>
          <p:nvPr/>
        </p:nvPicPr>
        <p:blipFill rotWithShape="1">
          <a:blip r:embed="rId4">
            <a:alphaModFix/>
          </a:blip>
          <a:srcRect/>
          <a:stretch/>
        </p:blipFill>
        <p:spPr>
          <a:xfrm>
            <a:off x="10391787" y="5311525"/>
            <a:ext cx="1957190" cy="1702731"/>
          </a:xfrm>
          <a:prstGeom prst="rect">
            <a:avLst/>
          </a:prstGeom>
          <a:noFill/>
          <a:ln>
            <a:noFill/>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9"/>
          <p:cNvSpPr txBox="1">
            <a:spLocks noGrp="1"/>
          </p:cNvSpPr>
          <p:nvPr>
            <p:ph type="title"/>
          </p:nvPr>
        </p:nvSpPr>
        <p:spPr>
          <a:xfrm>
            <a:off x="311257" y="92573"/>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en-US" sz="4000" b="1" dirty="0">
                <a:latin typeface="Times New Roman" panose="02020603050405020304" pitchFamily="18" charset="0"/>
                <a:cs typeface="Times New Roman" panose="02020603050405020304" pitchFamily="18" charset="0"/>
              </a:rPr>
              <a:t>SYMPTOMS</a:t>
            </a:r>
            <a:endParaRPr dirty="0">
              <a:latin typeface="Times New Roman" panose="02020603050405020304" pitchFamily="18" charset="0"/>
              <a:cs typeface="Times New Roman" panose="02020603050405020304" pitchFamily="18" charset="0"/>
            </a:endParaRPr>
          </a:p>
        </p:txBody>
      </p:sp>
      <p:sp>
        <p:nvSpPr>
          <p:cNvPr id="168" name="Google Shape;168;p9"/>
          <p:cNvSpPr txBox="1">
            <a:spLocks noGrp="1"/>
          </p:cNvSpPr>
          <p:nvPr>
            <p:ph type="body" idx="1"/>
          </p:nvPr>
        </p:nvSpPr>
        <p:spPr>
          <a:xfrm>
            <a:off x="311257" y="1402622"/>
            <a:ext cx="7096933" cy="435133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2000"/>
              <a:buNone/>
            </a:pPr>
            <a:r>
              <a:rPr lang="en-US" sz="1900" dirty="0">
                <a:latin typeface="Times New Roman" panose="02020603050405020304" pitchFamily="18" charset="0"/>
                <a:cs typeface="Times New Roman" panose="02020603050405020304" pitchFamily="18" charset="0"/>
              </a:rPr>
              <a:t>The seriousness of UC symptoms varies among people who have the condition. The symptoms can also change over time. </a:t>
            </a:r>
          </a:p>
          <a:p>
            <a:pPr marL="0" lvl="0" indent="0" algn="l" rtl="0">
              <a:lnSpc>
                <a:spcPct val="100000"/>
              </a:lnSpc>
              <a:spcBef>
                <a:spcPts val="0"/>
              </a:spcBef>
              <a:spcAft>
                <a:spcPts val="0"/>
              </a:spcAft>
              <a:buClr>
                <a:schemeClr val="dk1"/>
              </a:buClr>
              <a:buSzPts val="2000"/>
              <a:buNone/>
            </a:pPr>
            <a:r>
              <a:rPr lang="en-US" sz="1900" dirty="0">
                <a:latin typeface="Times New Roman" panose="02020603050405020304" pitchFamily="18" charset="0"/>
                <a:cs typeface="Times New Roman" panose="02020603050405020304" pitchFamily="18" charset="0"/>
              </a:rPr>
              <a:t>People diagnosed with the UC may experience periods of mild symptoms or no symptoms at all. This is called remission. However, symptoms can return and become severe. This is called a flare-up. </a:t>
            </a:r>
          </a:p>
          <a:p>
            <a:pPr marL="0" lvl="0" indent="0" algn="l" rtl="0">
              <a:lnSpc>
                <a:spcPct val="100000"/>
              </a:lnSpc>
              <a:spcBef>
                <a:spcPts val="0"/>
              </a:spcBef>
              <a:spcAft>
                <a:spcPts val="0"/>
              </a:spcAft>
              <a:buClr>
                <a:schemeClr val="dk1"/>
              </a:buClr>
              <a:buSzPts val="2000"/>
              <a:buNone/>
            </a:pPr>
            <a:endParaRPr lang="en-US" sz="2000" dirty="0">
              <a:latin typeface="Times New Roman" panose="02020603050405020304" pitchFamily="18" charset="0"/>
              <a:cs typeface="Times New Roman" panose="02020603050405020304" pitchFamily="18" charset="0"/>
            </a:endParaRPr>
          </a:p>
          <a:p>
            <a:pPr marL="0" lvl="0" indent="0" algn="l" rtl="0">
              <a:lnSpc>
                <a:spcPct val="100000"/>
              </a:lnSpc>
              <a:spcBef>
                <a:spcPts val="0"/>
              </a:spcBef>
              <a:spcAft>
                <a:spcPts val="0"/>
              </a:spcAft>
              <a:buClr>
                <a:schemeClr val="dk1"/>
              </a:buClr>
              <a:buSzPts val="2000"/>
              <a:buNone/>
            </a:pPr>
            <a:r>
              <a:rPr lang="en-US" sz="1800" dirty="0">
                <a:latin typeface="Times New Roman" panose="02020603050405020304" pitchFamily="18" charset="0"/>
                <a:cs typeface="Times New Roman" panose="02020603050405020304" pitchFamily="18" charset="0"/>
              </a:rPr>
              <a:t>Common symptoms of UC include:         </a:t>
            </a:r>
          </a:p>
          <a:p>
            <a:pPr indent="-457200">
              <a:lnSpc>
                <a:spcPct val="100000"/>
              </a:lnSpc>
              <a:spcBef>
                <a:spcPts val="0"/>
              </a:spcBef>
              <a:buSzPts val="2000"/>
            </a:pPr>
            <a:r>
              <a:rPr lang="en-US" sz="1800" dirty="0">
                <a:latin typeface="Times New Roman" panose="02020603050405020304" pitchFamily="18" charset="0"/>
                <a:cs typeface="Times New Roman" panose="02020603050405020304" pitchFamily="18" charset="0"/>
              </a:rPr>
              <a:t>Abdominal pain </a:t>
            </a:r>
          </a:p>
          <a:p>
            <a:pPr indent="-457200">
              <a:lnSpc>
                <a:spcPct val="100000"/>
              </a:lnSpc>
              <a:spcBef>
                <a:spcPts val="0"/>
              </a:spcBef>
              <a:buSzPts val="2000"/>
            </a:pPr>
            <a:r>
              <a:rPr lang="en-US" sz="1800" dirty="0">
                <a:latin typeface="Times New Roman" panose="02020603050405020304" pitchFamily="18" charset="0"/>
                <a:cs typeface="Times New Roman" panose="02020603050405020304" pitchFamily="18" charset="0"/>
              </a:rPr>
              <a:t>Increased abdominal sounds </a:t>
            </a:r>
          </a:p>
          <a:p>
            <a:pPr indent="-457200">
              <a:lnSpc>
                <a:spcPct val="100000"/>
              </a:lnSpc>
              <a:spcBef>
                <a:spcPts val="0"/>
              </a:spcBef>
              <a:buSzPts val="2000"/>
            </a:pPr>
            <a:r>
              <a:rPr lang="en-US" sz="1800" dirty="0">
                <a:latin typeface="Times New Roman" panose="02020603050405020304" pitchFamily="18" charset="0"/>
                <a:cs typeface="Times New Roman" panose="02020603050405020304" pitchFamily="18" charset="0"/>
              </a:rPr>
              <a:t>Bloody stools </a:t>
            </a:r>
          </a:p>
          <a:p>
            <a:pPr indent="-457200">
              <a:lnSpc>
                <a:spcPct val="100000"/>
              </a:lnSpc>
              <a:spcBef>
                <a:spcPts val="0"/>
              </a:spcBef>
              <a:buSzPts val="2000"/>
            </a:pPr>
            <a:r>
              <a:rPr lang="en-US" sz="1800" dirty="0">
                <a:latin typeface="Times New Roman" panose="02020603050405020304" pitchFamily="18" charset="0"/>
                <a:cs typeface="Times New Roman" panose="02020603050405020304" pitchFamily="18" charset="0"/>
              </a:rPr>
              <a:t>Diarrhea </a:t>
            </a:r>
          </a:p>
          <a:p>
            <a:pPr indent="-457200">
              <a:lnSpc>
                <a:spcPct val="100000"/>
              </a:lnSpc>
              <a:spcBef>
                <a:spcPts val="0"/>
              </a:spcBef>
              <a:buSzPts val="2000"/>
            </a:pPr>
            <a:r>
              <a:rPr lang="en-US" sz="1800" dirty="0">
                <a:latin typeface="Times New Roman" panose="02020603050405020304" pitchFamily="18" charset="0"/>
                <a:cs typeface="Times New Roman" panose="02020603050405020304" pitchFamily="18" charset="0"/>
              </a:rPr>
              <a:t>Fever </a:t>
            </a:r>
          </a:p>
          <a:p>
            <a:pPr indent="-457200">
              <a:lnSpc>
                <a:spcPct val="100000"/>
              </a:lnSpc>
              <a:spcBef>
                <a:spcPts val="0"/>
              </a:spcBef>
              <a:buSzPts val="2000"/>
            </a:pPr>
            <a:r>
              <a:rPr lang="en-US" sz="1800" dirty="0">
                <a:latin typeface="Times New Roman" panose="02020603050405020304" pitchFamily="18" charset="0"/>
                <a:cs typeface="Times New Roman" panose="02020603050405020304" pitchFamily="18" charset="0"/>
              </a:rPr>
              <a:t>Rectal pain</a:t>
            </a:r>
          </a:p>
          <a:p>
            <a:pPr indent="-457200">
              <a:lnSpc>
                <a:spcPct val="100000"/>
              </a:lnSpc>
              <a:spcBef>
                <a:spcPts val="0"/>
              </a:spcBef>
              <a:buSzPts val="2000"/>
            </a:pPr>
            <a:r>
              <a:rPr lang="en-US" sz="1800" dirty="0">
                <a:latin typeface="Times New Roman" panose="02020603050405020304" pitchFamily="18" charset="0"/>
                <a:cs typeface="Times New Roman" panose="02020603050405020304" pitchFamily="18" charset="0"/>
              </a:rPr>
              <a:t>Weight loss </a:t>
            </a:r>
          </a:p>
          <a:p>
            <a:pPr indent="-457200">
              <a:lnSpc>
                <a:spcPct val="100000"/>
              </a:lnSpc>
              <a:spcBef>
                <a:spcPts val="0"/>
              </a:spcBef>
              <a:buSzPts val="2000"/>
            </a:pPr>
            <a:r>
              <a:rPr lang="en-US" sz="1800" dirty="0">
                <a:latin typeface="Times New Roman" panose="02020603050405020304" pitchFamily="18" charset="0"/>
                <a:cs typeface="Times New Roman" panose="02020603050405020304" pitchFamily="18" charset="0"/>
              </a:rPr>
              <a:t>Malnutrition </a:t>
            </a:r>
          </a:p>
          <a:p>
            <a:pPr marL="0" indent="0">
              <a:lnSpc>
                <a:spcPct val="100000"/>
              </a:lnSpc>
              <a:spcBef>
                <a:spcPts val="0"/>
              </a:spcBef>
              <a:buSzPts val="2000"/>
              <a:buNone/>
            </a:pPr>
            <a:endParaRPr dirty="0"/>
          </a:p>
        </p:txBody>
      </p:sp>
      <p:sp>
        <p:nvSpPr>
          <p:cNvPr id="2" name="Google Shape;142;p6">
            <a:extLst>
              <a:ext uri="{FF2B5EF4-FFF2-40B4-BE49-F238E27FC236}">
                <a16:creationId xmlns:a16="http://schemas.microsoft.com/office/drawing/2014/main" id="{A7BC4FBF-66E2-DE76-85C1-6D5C61314C97}"/>
              </a:ext>
            </a:extLst>
          </p:cNvPr>
          <p:cNvSpPr/>
          <p:nvPr/>
        </p:nvSpPr>
        <p:spPr>
          <a:xfrm rot="10800000" flipH="1">
            <a:off x="0" y="6401227"/>
            <a:ext cx="12192000"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 name="TextBox 2">
            <a:extLst>
              <a:ext uri="{FF2B5EF4-FFF2-40B4-BE49-F238E27FC236}">
                <a16:creationId xmlns:a16="http://schemas.microsoft.com/office/drawing/2014/main" id="{11A1A183-6C23-F3FB-88A1-F57010FF54C6}"/>
              </a:ext>
            </a:extLst>
          </p:cNvPr>
          <p:cNvSpPr txBox="1"/>
          <p:nvPr/>
        </p:nvSpPr>
        <p:spPr>
          <a:xfrm>
            <a:off x="2784388" y="6511117"/>
            <a:ext cx="6623222" cy="338554"/>
          </a:xfrm>
          <a:prstGeom prst="rect">
            <a:avLst/>
          </a:prstGeom>
          <a:noFill/>
        </p:spPr>
        <p:txBody>
          <a:bodyPr wrap="square" rtlCol="0">
            <a:spAutoFit/>
          </a:bodyPr>
          <a:lstStyle/>
          <a:p>
            <a:r>
              <a:rPr lang="en-US" sz="1600" dirty="0">
                <a:solidFill>
                  <a:schemeClr val="accent4">
                    <a:lumMod val="40000"/>
                    <a:lumOff val="60000"/>
                  </a:schemeClr>
                </a:solidFill>
                <a:latin typeface="Times New Roman" panose="02020603050405020304" pitchFamily="18" charset="0"/>
                <a:cs typeface="Times New Roman" panose="02020603050405020304" pitchFamily="18" charset="0"/>
              </a:rPr>
              <a:t>International Science Nutrition Society – CURARE CAUSAM -- ISNS 2023 </a:t>
            </a:r>
          </a:p>
        </p:txBody>
      </p:sp>
      <p:pic>
        <p:nvPicPr>
          <p:cNvPr id="4100" name="Picture 4" descr="Ulcerative Colitis: Signs, Symptoms, and Complications">
            <a:extLst>
              <a:ext uri="{FF2B5EF4-FFF2-40B4-BE49-F238E27FC236}">
                <a16:creationId xmlns:a16="http://schemas.microsoft.com/office/drawing/2014/main" id="{AA0A52A8-EE22-511C-D63C-9119003C5C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8707" y="0"/>
            <a:ext cx="4923293" cy="639289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9"/>
          <p:cNvSpPr txBox="1">
            <a:spLocks noGrp="1"/>
          </p:cNvSpPr>
          <p:nvPr>
            <p:ph type="title"/>
          </p:nvPr>
        </p:nvSpPr>
        <p:spPr>
          <a:xfrm>
            <a:off x="311257" y="92573"/>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en-US" dirty="0"/>
              <a:t>Ulcerative Colitis Causes </a:t>
            </a:r>
            <a:endParaRPr dirty="0"/>
          </a:p>
        </p:txBody>
      </p:sp>
      <p:sp>
        <p:nvSpPr>
          <p:cNvPr id="168" name="Google Shape;168;p9"/>
          <p:cNvSpPr txBox="1">
            <a:spLocks noGrp="1"/>
          </p:cNvSpPr>
          <p:nvPr>
            <p:ph type="body" idx="1"/>
          </p:nvPr>
        </p:nvSpPr>
        <p:spPr>
          <a:xfrm>
            <a:off x="311257" y="1402622"/>
            <a:ext cx="7096933" cy="435133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2000"/>
              <a:buNone/>
            </a:pPr>
            <a:r>
              <a:rPr lang="en-US" sz="1900" dirty="0"/>
              <a:t>Researchers believe that UC may be the result of an overactive immune system.  However, it is unclear why some immune systems respond by attacking the large intestines, and others don’t. </a:t>
            </a:r>
          </a:p>
          <a:p>
            <a:pPr marL="0" lvl="0" indent="0" algn="l" rtl="0">
              <a:lnSpc>
                <a:spcPct val="100000"/>
              </a:lnSpc>
              <a:spcBef>
                <a:spcPts val="0"/>
              </a:spcBef>
              <a:spcAft>
                <a:spcPts val="0"/>
              </a:spcAft>
              <a:buClr>
                <a:schemeClr val="dk1"/>
              </a:buClr>
              <a:buSzPts val="2000"/>
              <a:buNone/>
            </a:pPr>
            <a:endParaRPr lang="en-US" sz="1900" dirty="0"/>
          </a:p>
          <a:p>
            <a:pPr marL="0" lvl="0" indent="0" algn="l" rtl="0">
              <a:lnSpc>
                <a:spcPct val="100000"/>
              </a:lnSpc>
              <a:spcBef>
                <a:spcPts val="0"/>
              </a:spcBef>
              <a:spcAft>
                <a:spcPts val="0"/>
              </a:spcAft>
              <a:buClr>
                <a:schemeClr val="dk1"/>
              </a:buClr>
              <a:buSzPts val="2000"/>
              <a:buNone/>
            </a:pPr>
            <a:r>
              <a:rPr lang="en-US" sz="1900" dirty="0"/>
              <a:t>Factors that may play a role in who develops UC include: </a:t>
            </a:r>
          </a:p>
          <a:p>
            <a:pPr indent="-457200">
              <a:lnSpc>
                <a:spcPct val="100000"/>
              </a:lnSpc>
              <a:spcBef>
                <a:spcPts val="0"/>
              </a:spcBef>
              <a:buSzPts val="2000"/>
            </a:pPr>
            <a:r>
              <a:rPr lang="en-US" sz="1900" b="1" dirty="0"/>
              <a:t>Genes</a:t>
            </a:r>
            <a:r>
              <a:rPr lang="en-US" sz="1900" dirty="0"/>
              <a:t>- You may inherit a gene from a parent that increases your chance of having UC. </a:t>
            </a:r>
          </a:p>
          <a:p>
            <a:pPr indent="-457200">
              <a:lnSpc>
                <a:spcPct val="100000"/>
              </a:lnSpc>
              <a:spcBef>
                <a:spcPts val="0"/>
              </a:spcBef>
              <a:buSzPts val="2000"/>
            </a:pPr>
            <a:r>
              <a:rPr lang="en-US" sz="1900" b="1" dirty="0"/>
              <a:t>Other immune disorders </a:t>
            </a:r>
            <a:r>
              <a:rPr lang="en-US" sz="1900" dirty="0"/>
              <a:t>– If you have one type of immune disorder, your chance of developing a second is higher. </a:t>
            </a:r>
          </a:p>
          <a:p>
            <a:pPr indent="-457200">
              <a:lnSpc>
                <a:spcPct val="100000"/>
              </a:lnSpc>
              <a:spcBef>
                <a:spcPts val="0"/>
              </a:spcBef>
              <a:buSzPts val="2000"/>
            </a:pPr>
            <a:r>
              <a:rPr lang="en-US" sz="1900" b="1" dirty="0"/>
              <a:t>Environmental factors </a:t>
            </a:r>
            <a:r>
              <a:rPr lang="en-US" sz="1900" dirty="0"/>
              <a:t>– Bacteria, viruses, and antigens may trigger your immune system. </a:t>
            </a:r>
            <a:endParaRPr dirty="0"/>
          </a:p>
        </p:txBody>
      </p:sp>
      <p:sp>
        <p:nvSpPr>
          <p:cNvPr id="2" name="Google Shape;142;p6">
            <a:extLst>
              <a:ext uri="{FF2B5EF4-FFF2-40B4-BE49-F238E27FC236}">
                <a16:creationId xmlns:a16="http://schemas.microsoft.com/office/drawing/2014/main" id="{A7BC4FBF-66E2-DE76-85C1-6D5C61314C97}"/>
              </a:ext>
            </a:extLst>
          </p:cNvPr>
          <p:cNvSpPr/>
          <p:nvPr/>
        </p:nvSpPr>
        <p:spPr>
          <a:xfrm rot="10800000" flipH="1">
            <a:off x="0" y="6401227"/>
            <a:ext cx="12192000"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 name="TextBox 2">
            <a:extLst>
              <a:ext uri="{FF2B5EF4-FFF2-40B4-BE49-F238E27FC236}">
                <a16:creationId xmlns:a16="http://schemas.microsoft.com/office/drawing/2014/main" id="{11A1A183-6C23-F3FB-88A1-F57010FF54C6}"/>
              </a:ext>
            </a:extLst>
          </p:cNvPr>
          <p:cNvSpPr txBox="1"/>
          <p:nvPr/>
        </p:nvSpPr>
        <p:spPr>
          <a:xfrm>
            <a:off x="2784388" y="6511117"/>
            <a:ext cx="6623222" cy="338554"/>
          </a:xfrm>
          <a:prstGeom prst="rect">
            <a:avLst/>
          </a:prstGeom>
          <a:noFill/>
        </p:spPr>
        <p:txBody>
          <a:bodyPr wrap="square" rtlCol="0">
            <a:spAutoFit/>
          </a:bodyPr>
          <a:lstStyle/>
          <a:p>
            <a:r>
              <a:rPr lang="en-US" sz="1600" dirty="0">
                <a:solidFill>
                  <a:schemeClr val="accent4">
                    <a:lumMod val="40000"/>
                    <a:lumOff val="60000"/>
                  </a:schemeClr>
                </a:solidFill>
                <a:latin typeface="Times New Roman" panose="02020603050405020304" pitchFamily="18" charset="0"/>
                <a:cs typeface="Times New Roman" panose="02020603050405020304" pitchFamily="18" charset="0"/>
              </a:rPr>
              <a:t>International Science Nutrition Society – CURARE CAUSAM -- ISNS 2023 </a:t>
            </a:r>
          </a:p>
        </p:txBody>
      </p:sp>
      <p:pic>
        <p:nvPicPr>
          <p:cNvPr id="7170" name="Picture 2" descr="Ulcerative Colitis: Causes and Risk Factors">
            <a:extLst>
              <a:ext uri="{FF2B5EF4-FFF2-40B4-BE49-F238E27FC236}">
                <a16:creationId xmlns:a16="http://schemas.microsoft.com/office/drawing/2014/main" id="{7578EE7D-63F2-2B94-2D86-DDB364E475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8411" y="8329"/>
            <a:ext cx="4573587" cy="63928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94166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0261FF7B-90DA-2CC9-C340-E3F283223511}"/>
              </a:ext>
            </a:extLst>
          </p:cNvPr>
          <p:cNvSpPr>
            <a:spLocks noGrp="1"/>
          </p:cNvSpPr>
          <p:nvPr>
            <p:ph type="body" idx="1"/>
          </p:nvPr>
        </p:nvSpPr>
        <p:spPr>
          <a:xfrm>
            <a:off x="6472881" y="1332279"/>
            <a:ext cx="5257800" cy="4944535"/>
          </a:xfrm>
        </p:spPr>
        <p:txBody>
          <a:bodyPr>
            <a:normAutofit fontScale="92500" lnSpcReduction="20000"/>
          </a:bodyPr>
          <a:lstStyle/>
          <a:p>
            <a:pPr marL="114300" indent="0">
              <a:buNone/>
            </a:pPr>
            <a:r>
              <a:rPr lang="en-US" sz="2000" b="1" i="0" dirty="0">
                <a:solidFill>
                  <a:srgbClr val="231F20"/>
                </a:solidFill>
                <a:effectLst/>
                <a:latin typeface="Times New Roman" panose="02020603050405020304" pitchFamily="18" charset="0"/>
                <a:cs typeface="Times New Roman" panose="02020603050405020304" pitchFamily="18" charset="0"/>
              </a:rPr>
              <a:t>UC can be categorized according to the parts of the GI tract that it affects. </a:t>
            </a:r>
          </a:p>
          <a:p>
            <a:r>
              <a:rPr lang="en-US" sz="2000" b="1" i="0" dirty="0">
                <a:solidFill>
                  <a:srgbClr val="231F20"/>
                </a:solidFill>
                <a:effectLst/>
                <a:latin typeface="Times New Roman" panose="02020603050405020304" pitchFamily="18" charset="0"/>
                <a:cs typeface="Times New Roman" panose="02020603050405020304" pitchFamily="18" charset="0"/>
              </a:rPr>
              <a:t>Ulcerative proctitis.</a:t>
            </a:r>
            <a:r>
              <a:rPr lang="en-US" sz="2000" b="0" i="0" dirty="0">
                <a:solidFill>
                  <a:srgbClr val="231F20"/>
                </a:solidFill>
                <a:effectLst/>
                <a:latin typeface="Times New Roman" panose="02020603050405020304" pitchFamily="18" charset="0"/>
                <a:cs typeface="Times New Roman" panose="02020603050405020304" pitchFamily="18" charset="0"/>
              </a:rPr>
              <a:t> In ulcerative proctitis, only the rectum is inflamed. It’s considered a mild form of UC</a:t>
            </a:r>
          </a:p>
          <a:p>
            <a:r>
              <a:rPr lang="en-US" sz="2000" b="1" i="0" dirty="0">
                <a:solidFill>
                  <a:srgbClr val="231F20"/>
                </a:solidFill>
                <a:effectLst/>
                <a:latin typeface="Times New Roman" panose="02020603050405020304" pitchFamily="18" charset="0"/>
                <a:cs typeface="Times New Roman" panose="02020603050405020304" pitchFamily="18" charset="0"/>
              </a:rPr>
              <a:t>Left-sided colitis.</a:t>
            </a:r>
            <a:r>
              <a:rPr lang="en-US" sz="2000" b="0" i="0" dirty="0">
                <a:solidFill>
                  <a:srgbClr val="231F20"/>
                </a:solidFill>
                <a:effectLst/>
                <a:latin typeface="Times New Roman" panose="02020603050405020304" pitchFamily="18" charset="0"/>
                <a:cs typeface="Times New Roman" panose="02020603050405020304" pitchFamily="18" charset="0"/>
              </a:rPr>
              <a:t> Left-sided colitis causes inflammation in the area between the splenic flexure (near the upper part of the colon, where it bends) and the last section of the colon. The last section of the colon, known as the distal colon, includes the descending colon and sigmoid colon. Left-sided colitis is also known as distal ulcerative colitis.</a:t>
            </a:r>
          </a:p>
          <a:p>
            <a:pPr lvl="1"/>
            <a:r>
              <a:rPr lang="en-US" sz="1600" b="1" i="0" dirty="0">
                <a:solidFill>
                  <a:srgbClr val="231F20"/>
                </a:solidFill>
                <a:effectLst/>
                <a:latin typeface="Times New Roman" panose="02020603050405020304" pitchFamily="18" charset="0"/>
                <a:cs typeface="Times New Roman" panose="02020603050405020304" pitchFamily="18" charset="0"/>
              </a:rPr>
              <a:t>Proctosigmoiditis. </a:t>
            </a:r>
            <a:r>
              <a:rPr lang="en-US" sz="1600" b="0" i="0" dirty="0">
                <a:solidFill>
                  <a:srgbClr val="231F20"/>
                </a:solidFill>
                <a:effectLst/>
                <a:latin typeface="Times New Roman" panose="02020603050405020304" pitchFamily="18" charset="0"/>
                <a:cs typeface="Times New Roman" panose="02020603050405020304" pitchFamily="18" charset="0"/>
              </a:rPr>
              <a:t>Proctosigmoiditis is a form of left-sided colitis. It causes inflammation in the rectum and sigmoid colon.</a:t>
            </a:r>
          </a:p>
          <a:p>
            <a:r>
              <a:rPr lang="en-US" sz="2000" b="1" i="0" dirty="0">
                <a:solidFill>
                  <a:srgbClr val="231F20"/>
                </a:solidFill>
                <a:effectLst/>
                <a:latin typeface="Times New Roman" panose="02020603050405020304" pitchFamily="18" charset="0"/>
                <a:cs typeface="Times New Roman" panose="02020603050405020304" pitchFamily="18" charset="0"/>
              </a:rPr>
              <a:t>Extensive colitis.</a:t>
            </a:r>
            <a:r>
              <a:rPr lang="en-US" sz="2000" b="0" i="0" dirty="0">
                <a:solidFill>
                  <a:srgbClr val="231F20"/>
                </a:solidFill>
                <a:effectLst/>
                <a:latin typeface="Times New Roman" panose="02020603050405020304" pitchFamily="18" charset="0"/>
                <a:cs typeface="Times New Roman" panose="02020603050405020304" pitchFamily="18" charset="0"/>
              </a:rPr>
              <a:t> Extensive colitis, also known as pancolitis, causes inflammation throughout the entire colon. It’s considered a severe form of UC.</a:t>
            </a:r>
          </a:p>
        </p:txBody>
      </p:sp>
      <p:sp>
        <p:nvSpPr>
          <p:cNvPr id="9" name="Title 8">
            <a:extLst>
              <a:ext uri="{FF2B5EF4-FFF2-40B4-BE49-F238E27FC236}">
                <a16:creationId xmlns:a16="http://schemas.microsoft.com/office/drawing/2014/main" id="{92F1FE01-3D0F-1A80-576E-A1DF39A581F1}"/>
              </a:ext>
            </a:extLst>
          </p:cNvPr>
          <p:cNvSpPr>
            <a:spLocks noGrp="1"/>
          </p:cNvSpPr>
          <p:nvPr>
            <p:ph type="title"/>
          </p:nvPr>
        </p:nvSpPr>
        <p:spPr>
          <a:xfrm>
            <a:off x="548758" y="6716"/>
            <a:ext cx="10515600" cy="1325563"/>
          </a:xfrm>
        </p:spPr>
        <p:txBody>
          <a:bodyPr/>
          <a:lstStyle/>
          <a:p>
            <a:pPr algn="ctr"/>
            <a:r>
              <a:rPr lang="en-US" dirty="0"/>
              <a:t>Types of Ulcerative Colitis </a:t>
            </a:r>
          </a:p>
        </p:txBody>
      </p:sp>
      <p:pic>
        <p:nvPicPr>
          <p:cNvPr id="8196" name="Picture 4" descr="Ulcerative Colitis | Causes, Symptoms, Types &amp; Treatments">
            <a:extLst>
              <a:ext uri="{FF2B5EF4-FFF2-40B4-BE49-F238E27FC236}">
                <a16:creationId xmlns:a16="http://schemas.microsoft.com/office/drawing/2014/main" id="{C238F0C4-6B0D-055A-F0C7-48216B58AF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851" y="1332279"/>
            <a:ext cx="5826211" cy="5161861"/>
          </a:xfrm>
          <a:prstGeom prst="rect">
            <a:avLst/>
          </a:prstGeom>
          <a:noFill/>
          <a:extLst>
            <a:ext uri="{909E8E84-426E-40DD-AFC4-6F175D3DCCD1}">
              <a14:hiddenFill xmlns:a14="http://schemas.microsoft.com/office/drawing/2010/main">
                <a:solidFill>
                  <a:srgbClr val="FFFFFF"/>
                </a:solidFill>
              </a14:hiddenFill>
            </a:ext>
          </a:extLst>
        </p:spPr>
      </p:pic>
      <p:sp>
        <p:nvSpPr>
          <p:cNvPr id="10" name="Google Shape;142;p6">
            <a:extLst>
              <a:ext uri="{FF2B5EF4-FFF2-40B4-BE49-F238E27FC236}">
                <a16:creationId xmlns:a16="http://schemas.microsoft.com/office/drawing/2014/main" id="{022120B9-02DA-366E-71DF-E53E93C2CD72}"/>
              </a:ext>
            </a:extLst>
          </p:cNvPr>
          <p:cNvSpPr/>
          <p:nvPr/>
        </p:nvSpPr>
        <p:spPr>
          <a:xfrm rot="10800000" flipH="1">
            <a:off x="0" y="6401227"/>
            <a:ext cx="12192000" cy="456773"/>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 name="TextBox 10">
            <a:extLst>
              <a:ext uri="{FF2B5EF4-FFF2-40B4-BE49-F238E27FC236}">
                <a16:creationId xmlns:a16="http://schemas.microsoft.com/office/drawing/2014/main" id="{9377D288-4ED6-C7F7-C942-82EE20C5BC3A}"/>
              </a:ext>
            </a:extLst>
          </p:cNvPr>
          <p:cNvSpPr txBox="1"/>
          <p:nvPr/>
        </p:nvSpPr>
        <p:spPr>
          <a:xfrm>
            <a:off x="2947417" y="6449276"/>
            <a:ext cx="6509289" cy="338554"/>
          </a:xfrm>
          <a:prstGeom prst="rect">
            <a:avLst/>
          </a:prstGeom>
          <a:noFill/>
        </p:spPr>
        <p:txBody>
          <a:bodyPr wrap="square" rtlCol="0">
            <a:spAutoFit/>
          </a:bodyPr>
          <a:lstStyle/>
          <a:p>
            <a:r>
              <a:rPr lang="en-US" sz="1600" dirty="0">
                <a:solidFill>
                  <a:schemeClr val="accent4">
                    <a:lumMod val="40000"/>
                    <a:lumOff val="60000"/>
                  </a:schemeClr>
                </a:solidFill>
                <a:latin typeface="Times New Roman" panose="02020603050405020304" pitchFamily="18" charset="0"/>
                <a:cs typeface="Times New Roman" panose="02020603050405020304" pitchFamily="18" charset="0"/>
              </a:rPr>
              <a:t>International Science Nutrition Society – CURARE CAUSAM -- ISNS 2023 </a:t>
            </a:r>
          </a:p>
        </p:txBody>
      </p:sp>
    </p:spTree>
    <p:extLst>
      <p:ext uri="{BB962C8B-B14F-4D97-AF65-F5344CB8AC3E}">
        <p14:creationId xmlns:p14="http://schemas.microsoft.com/office/powerpoint/2010/main" val="218146500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té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149</TotalTime>
  <Words>2965</Words>
  <Application>Microsoft Office PowerPoint</Application>
  <PresentationFormat>Szélesvásznú</PresentationFormat>
  <Paragraphs>193</Paragraphs>
  <Slides>21</Slides>
  <Notes>19</Notes>
  <HiddenSlides>0</HiddenSlides>
  <MMClips>0</MMClips>
  <ScaleCrop>false</ScaleCrop>
  <HeadingPairs>
    <vt:vector size="6" baseType="variant">
      <vt:variant>
        <vt:lpstr>Használt betűtípusok</vt:lpstr>
      </vt:variant>
      <vt:variant>
        <vt:i4>6</vt:i4>
      </vt:variant>
      <vt:variant>
        <vt:lpstr>Téma</vt:lpstr>
      </vt:variant>
      <vt:variant>
        <vt:i4>1</vt:i4>
      </vt:variant>
      <vt:variant>
        <vt:lpstr>Diacímek</vt:lpstr>
      </vt:variant>
      <vt:variant>
        <vt:i4>21</vt:i4>
      </vt:variant>
    </vt:vector>
  </HeadingPairs>
  <TitlesOfParts>
    <vt:vector size="28" baseType="lpstr">
      <vt:lpstr>Arial</vt:lpstr>
      <vt:lpstr>Calibri</vt:lpstr>
      <vt:lpstr>Calibri Light</vt:lpstr>
      <vt:lpstr>Lustria</vt:lpstr>
      <vt:lpstr>system-ui</vt:lpstr>
      <vt:lpstr>Times New Roman</vt:lpstr>
      <vt:lpstr>Office-téma</vt:lpstr>
      <vt:lpstr>   We will get started shortly.</vt:lpstr>
      <vt:lpstr>PowerPoint-bemutató</vt:lpstr>
      <vt:lpstr>Medical Disclaimer:  </vt:lpstr>
      <vt:lpstr>ISNS Case Study Presented by:   Dr. Norbert Ketskés</vt:lpstr>
      <vt:lpstr>Ulcerative Colitis </vt:lpstr>
      <vt:lpstr>Ulcerative Colitis </vt:lpstr>
      <vt:lpstr>SYMPTOMS</vt:lpstr>
      <vt:lpstr>Ulcerative Colitis Causes </vt:lpstr>
      <vt:lpstr>Types of Ulcerative Colitis </vt:lpstr>
      <vt:lpstr>Ulcerative Colitis Diagnosis </vt:lpstr>
      <vt:lpstr>PROPRIETARY BLENDS LEGEND</vt:lpstr>
      <vt:lpstr>PowerPoint-bemutató</vt:lpstr>
      <vt:lpstr>PowerPoint-bemutató</vt:lpstr>
      <vt:lpstr>THERAPY </vt:lpstr>
      <vt:lpstr>Other advice </vt:lpstr>
      <vt:lpstr>PowerPoint-bemutató</vt:lpstr>
      <vt:lpstr>Quality of Evidence Supporting the Role of Supplement Curcumin for the Treatment of Ulcerative Colitis: An Overview of Systematic Reviews Hongshuo Shi, Dan Wang, Wenqiang Chen, Yinghao Li, Guomin Si, and Tiantian Yang </vt:lpstr>
      <vt:lpstr>Randomized, double-blind, placebo-controlled trial of aloe vera gel for active ulcerative colitis  L Langmead, R M Feakin, S Goldthorpe, H Holt, E Tsironi, A De Silva, D P Jewell, D S Rampton </vt:lpstr>
      <vt:lpstr>Vitamin D Modulates Intestinal Microbiota in Inflammatory Bowel Diseases  Carolina Battistini, Rafael Ballan, Marcos Edgar Herkenhoff, Susana Marta Isay Saad, and Jun Sun </vt:lpstr>
      <vt:lpstr>References</vt:lpstr>
      <vt:lpstr>Thank you for joining us today!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 will get started shortly.</dc:title>
  <dc:creator>Csisztu Zsuzsanna</dc:creator>
  <cp:lastModifiedBy>Dr. Ketskés Norbert</cp:lastModifiedBy>
  <cp:revision>26</cp:revision>
  <dcterms:created xsi:type="dcterms:W3CDTF">2021-09-16T16:41:23Z</dcterms:created>
  <dcterms:modified xsi:type="dcterms:W3CDTF">2023-02-22T13:03:33Z</dcterms:modified>
</cp:coreProperties>
</file>